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327" r:id="rId5"/>
    <p:sldId id="329" r:id="rId6"/>
    <p:sldId id="264" r:id="rId7"/>
    <p:sldId id="265" r:id="rId8"/>
    <p:sldId id="266" r:id="rId9"/>
    <p:sldId id="269" r:id="rId10"/>
    <p:sldId id="270" r:id="rId11"/>
    <p:sldId id="271" r:id="rId12"/>
    <p:sldId id="277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6" r:id="rId23"/>
    <p:sldId id="293" r:id="rId24"/>
    <p:sldId id="294" r:id="rId25"/>
    <p:sldId id="297" r:id="rId26"/>
    <p:sldId id="298" r:id="rId27"/>
    <p:sldId id="299" r:id="rId28"/>
    <p:sldId id="300" r:id="rId29"/>
    <p:sldId id="301" r:id="rId30"/>
    <p:sldId id="326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3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Marmberg" initials="LM" lastIdx="1" clrIdx="0">
    <p:extLst>
      <p:ext uri="{19B8F6BF-5375-455C-9EA6-DF929625EA0E}">
        <p15:presenceInfo xmlns:p15="http://schemas.microsoft.com/office/powerpoint/2012/main" userId="Linda Marm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Marmberg" userId="36f5cbee-e0db-421e-8280-ead16c8ca0b7" providerId="ADAL" clId="{97254D94-34F5-4AE4-8435-4D3C281DA2D9}"/>
    <pc:docChg chg="undo custSel mod addSld modSld">
      <pc:chgData name="Linda Marmberg" userId="36f5cbee-e0db-421e-8280-ead16c8ca0b7" providerId="ADAL" clId="{97254D94-34F5-4AE4-8435-4D3C281DA2D9}" dt="2020-10-14T16:31:59.552" v="29" actId="1076"/>
      <pc:docMkLst>
        <pc:docMk/>
      </pc:docMkLst>
      <pc:sldChg chg="modSp">
        <pc:chgData name="Linda Marmberg" userId="36f5cbee-e0db-421e-8280-ead16c8ca0b7" providerId="ADAL" clId="{97254D94-34F5-4AE4-8435-4D3C281DA2D9}" dt="2020-10-14T16:26:17.422" v="2" actId="27636"/>
        <pc:sldMkLst>
          <pc:docMk/>
          <pc:sldMk cId="2292620090" sldId="319"/>
        </pc:sldMkLst>
        <pc:spChg chg="mod">
          <ac:chgData name="Linda Marmberg" userId="36f5cbee-e0db-421e-8280-ead16c8ca0b7" providerId="ADAL" clId="{97254D94-34F5-4AE4-8435-4D3C281DA2D9}" dt="2020-10-14T16:26:17.418" v="1" actId="27636"/>
          <ac:spMkLst>
            <pc:docMk/>
            <pc:sldMk cId="2292620090" sldId="319"/>
            <ac:spMk id="4" creationId="{758D32CA-2BBB-42B9-87D7-2F6B1EBE4DA8}"/>
          </ac:spMkLst>
        </pc:spChg>
        <pc:spChg chg="mod">
          <ac:chgData name="Linda Marmberg" userId="36f5cbee-e0db-421e-8280-ead16c8ca0b7" providerId="ADAL" clId="{97254D94-34F5-4AE4-8435-4D3C281DA2D9}" dt="2020-10-14T16:26:17.422" v="2" actId="27636"/>
          <ac:spMkLst>
            <pc:docMk/>
            <pc:sldMk cId="2292620090" sldId="319"/>
            <ac:spMk id="5" creationId="{A13BC0D3-64DA-4A15-B48E-BF1DE2A2AD29}"/>
          </ac:spMkLst>
        </pc:spChg>
      </pc:sldChg>
      <pc:sldChg chg="addSp modSp">
        <pc:chgData name="Linda Marmberg" userId="36f5cbee-e0db-421e-8280-ead16c8ca0b7" providerId="ADAL" clId="{97254D94-34F5-4AE4-8435-4D3C281DA2D9}" dt="2020-10-14T16:31:59.552" v="29" actId="1076"/>
        <pc:sldMkLst>
          <pc:docMk/>
          <pc:sldMk cId="2335479785" sldId="327"/>
        </pc:sldMkLst>
        <pc:picChg chg="add mod">
          <ac:chgData name="Linda Marmberg" userId="36f5cbee-e0db-421e-8280-ead16c8ca0b7" providerId="ADAL" clId="{97254D94-34F5-4AE4-8435-4D3C281DA2D9}" dt="2020-10-14T16:31:59.552" v="29" actId="1076"/>
          <ac:picMkLst>
            <pc:docMk/>
            <pc:sldMk cId="2335479785" sldId="327"/>
            <ac:picMk id="5" creationId="{1AED787A-F929-4DB5-A0AB-9F939948B161}"/>
          </ac:picMkLst>
        </pc:picChg>
      </pc:sldChg>
      <pc:sldChg chg="addSp modSp add addCm">
        <pc:chgData name="Linda Marmberg" userId="36f5cbee-e0db-421e-8280-ead16c8ca0b7" providerId="ADAL" clId="{97254D94-34F5-4AE4-8435-4D3C281DA2D9}" dt="2020-10-14T16:28:17.111" v="13" actId="1076"/>
        <pc:sldMkLst>
          <pc:docMk/>
          <pc:sldMk cId="2087809085" sldId="331"/>
        </pc:sldMkLst>
        <pc:picChg chg="add mod">
          <ac:chgData name="Linda Marmberg" userId="36f5cbee-e0db-421e-8280-ead16c8ca0b7" providerId="ADAL" clId="{97254D94-34F5-4AE4-8435-4D3C281DA2D9}" dt="2020-10-14T16:28:17.111" v="13" actId="1076"/>
          <ac:picMkLst>
            <pc:docMk/>
            <pc:sldMk cId="2087809085" sldId="331"/>
            <ac:picMk id="2" creationId="{90C03BED-168D-45EF-9976-DE1C5C79ABE6}"/>
          </ac:picMkLst>
        </pc:picChg>
      </pc:sldChg>
      <pc:sldChg chg="addSp delSp modSp add mod setBg">
        <pc:chgData name="Linda Marmberg" userId="36f5cbee-e0db-421e-8280-ead16c8ca0b7" providerId="ADAL" clId="{97254D94-34F5-4AE4-8435-4D3C281DA2D9}" dt="2020-10-14T16:30:41.899" v="26" actId="1076"/>
        <pc:sldMkLst>
          <pc:docMk/>
          <pc:sldMk cId="2756810508" sldId="332"/>
        </pc:sldMkLst>
        <pc:spChg chg="add del">
          <ac:chgData name="Linda Marmberg" userId="36f5cbee-e0db-421e-8280-ead16c8ca0b7" providerId="ADAL" clId="{97254D94-34F5-4AE4-8435-4D3C281DA2D9}" dt="2020-10-14T16:29:24.277" v="19" actId="26606"/>
          <ac:spMkLst>
            <pc:docMk/>
            <pc:sldMk cId="2756810508" sldId="332"/>
            <ac:spMk id="7" creationId="{3BD28B09-C850-4EA4-8888-67416520F395}"/>
          </ac:spMkLst>
        </pc:spChg>
        <pc:spChg chg="add del">
          <ac:chgData name="Linda Marmberg" userId="36f5cbee-e0db-421e-8280-ead16c8ca0b7" providerId="ADAL" clId="{97254D94-34F5-4AE4-8435-4D3C281DA2D9}" dt="2020-10-14T16:29:24.277" v="19" actId="26606"/>
          <ac:spMkLst>
            <pc:docMk/>
            <pc:sldMk cId="2756810508" sldId="332"/>
            <ac:spMk id="9" creationId="{8DE9D5BA-83AA-4459-83D3-20EC090C22CE}"/>
          </ac:spMkLst>
        </pc:spChg>
        <pc:spChg chg="add del">
          <ac:chgData name="Linda Marmberg" userId="36f5cbee-e0db-421e-8280-ead16c8ca0b7" providerId="ADAL" clId="{97254D94-34F5-4AE4-8435-4D3C281DA2D9}" dt="2020-10-14T16:29:27.744" v="21" actId="26606"/>
          <ac:spMkLst>
            <pc:docMk/>
            <pc:sldMk cId="2756810508" sldId="332"/>
            <ac:spMk id="11" creationId="{E3FF0025-03AB-4126-9E23-1B4F2D4B1748}"/>
          </ac:spMkLst>
        </pc:spChg>
        <pc:spChg chg="add del">
          <ac:chgData name="Linda Marmberg" userId="36f5cbee-e0db-421e-8280-ead16c8ca0b7" providerId="ADAL" clId="{97254D94-34F5-4AE4-8435-4D3C281DA2D9}" dt="2020-10-14T16:29:27.744" v="21" actId="26606"/>
          <ac:spMkLst>
            <pc:docMk/>
            <pc:sldMk cId="2756810508" sldId="332"/>
            <ac:spMk id="12" creationId="{4C149C42-FAD2-4559-80A1-B6E921D049AC}"/>
          </ac:spMkLst>
        </pc:spChg>
        <pc:picChg chg="add mod">
          <ac:chgData name="Linda Marmberg" userId="36f5cbee-e0db-421e-8280-ead16c8ca0b7" providerId="ADAL" clId="{97254D94-34F5-4AE4-8435-4D3C281DA2D9}" dt="2020-10-14T16:30:41.899" v="26" actId="1076"/>
          <ac:picMkLst>
            <pc:docMk/>
            <pc:sldMk cId="2756810508" sldId="332"/>
            <ac:picMk id="2" creationId="{53236ED4-321F-4314-A719-447718B08566}"/>
          </ac:picMkLst>
        </pc:picChg>
      </pc:sldChg>
    </pc:docChg>
  </pc:docChgLst>
  <pc:docChgLst>
    <pc:chgData name="Linda Marmberg" userId="36f5cbee-e0db-421e-8280-ead16c8ca0b7" providerId="ADAL" clId="{DB13D3FC-091D-4325-B5BF-4AF1779B471C}"/>
    <pc:docChg chg="delSld modSld">
      <pc:chgData name="Linda Marmberg" userId="36f5cbee-e0db-421e-8280-ead16c8ca0b7" providerId="ADAL" clId="{DB13D3FC-091D-4325-B5BF-4AF1779B471C}" dt="2021-09-30T19:44:29.900" v="6"/>
      <pc:docMkLst>
        <pc:docMk/>
      </pc:docMkLst>
      <pc:sldChg chg="addSp delSp modSp">
        <pc:chgData name="Linda Marmberg" userId="36f5cbee-e0db-421e-8280-ead16c8ca0b7" providerId="ADAL" clId="{DB13D3FC-091D-4325-B5BF-4AF1779B471C}" dt="2021-09-30T19:44:29.900" v="6"/>
        <pc:sldMkLst>
          <pc:docMk/>
          <pc:sldMk cId="2292620090" sldId="319"/>
        </pc:sldMkLst>
        <pc:spChg chg="del">
          <ac:chgData name="Linda Marmberg" userId="36f5cbee-e0db-421e-8280-ead16c8ca0b7" providerId="ADAL" clId="{DB13D3FC-091D-4325-B5BF-4AF1779B471C}" dt="2021-09-30T19:44:29.900" v="6"/>
          <ac:spMkLst>
            <pc:docMk/>
            <pc:sldMk cId="2292620090" sldId="319"/>
            <ac:spMk id="4" creationId="{758D32CA-2BBB-42B9-87D7-2F6B1EBE4DA8}"/>
          </ac:spMkLst>
        </pc:spChg>
        <pc:picChg chg="add mod">
          <ac:chgData name="Linda Marmberg" userId="36f5cbee-e0db-421e-8280-ead16c8ca0b7" providerId="ADAL" clId="{DB13D3FC-091D-4325-B5BF-4AF1779B471C}" dt="2021-09-30T19:44:29.900" v="6"/>
          <ac:picMkLst>
            <pc:docMk/>
            <pc:sldMk cId="2292620090" sldId="319"/>
            <ac:picMk id="3" creationId="{E4D9A06A-4EF1-45FE-8B77-69C9043D72D0}"/>
          </ac:picMkLst>
        </pc:picChg>
      </pc:sldChg>
      <pc:sldChg chg="del">
        <pc:chgData name="Linda Marmberg" userId="36f5cbee-e0db-421e-8280-ead16c8ca0b7" providerId="ADAL" clId="{DB13D3FC-091D-4325-B5BF-4AF1779B471C}" dt="2021-09-30T19:43:09.541" v="5" actId="2696"/>
        <pc:sldMkLst>
          <pc:docMk/>
          <pc:sldMk cId="3733457654" sldId="320"/>
        </pc:sldMkLst>
      </pc:sldChg>
      <pc:sldChg chg="del">
        <pc:chgData name="Linda Marmberg" userId="36f5cbee-e0db-421e-8280-ead16c8ca0b7" providerId="ADAL" clId="{DB13D3FC-091D-4325-B5BF-4AF1779B471C}" dt="2021-09-30T19:43:06.813" v="4" actId="2696"/>
        <pc:sldMkLst>
          <pc:docMk/>
          <pc:sldMk cId="741813632" sldId="321"/>
        </pc:sldMkLst>
      </pc:sldChg>
      <pc:sldChg chg="del">
        <pc:chgData name="Linda Marmberg" userId="36f5cbee-e0db-421e-8280-ead16c8ca0b7" providerId="ADAL" clId="{DB13D3FC-091D-4325-B5BF-4AF1779B471C}" dt="2021-09-30T19:43:03.521" v="3" actId="2696"/>
        <pc:sldMkLst>
          <pc:docMk/>
          <pc:sldMk cId="3262999837" sldId="323"/>
        </pc:sldMkLst>
      </pc:sldChg>
      <pc:sldChg chg="del">
        <pc:chgData name="Linda Marmberg" userId="36f5cbee-e0db-421e-8280-ead16c8ca0b7" providerId="ADAL" clId="{DB13D3FC-091D-4325-B5BF-4AF1779B471C}" dt="2021-09-30T19:42:57.393" v="2" actId="2696"/>
        <pc:sldMkLst>
          <pc:docMk/>
          <pc:sldMk cId="3957839931" sldId="324"/>
        </pc:sldMkLst>
      </pc:sldChg>
      <pc:sldChg chg="del">
        <pc:chgData name="Linda Marmberg" userId="36f5cbee-e0db-421e-8280-ead16c8ca0b7" providerId="ADAL" clId="{DB13D3FC-091D-4325-B5BF-4AF1779B471C}" dt="2021-09-30T19:42:55.151" v="1" actId="2696"/>
        <pc:sldMkLst>
          <pc:docMk/>
          <pc:sldMk cId="3587597309" sldId="325"/>
        </pc:sldMkLst>
      </pc:sldChg>
      <pc:sldChg chg="del">
        <pc:chgData name="Linda Marmberg" userId="36f5cbee-e0db-421e-8280-ead16c8ca0b7" providerId="ADAL" clId="{DB13D3FC-091D-4325-B5BF-4AF1779B471C}" dt="2021-09-30T19:42:52.620" v="0" actId="2696"/>
        <pc:sldMkLst>
          <pc:docMk/>
          <pc:sldMk cId="2087809085" sldId="33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0T06:02:12.606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0T06:02:18.13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7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4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6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6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7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6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lb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sclera.be/nl/picto/detail/21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_Silhouette_-_Man_in_Offic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locka_transpar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locka_transpar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sclera.be/nl/picto/detail/21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184E2F-4CC0-49A1-B79F-23F6A579A6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5748" y="4930789"/>
            <a:ext cx="8767763" cy="13874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v-SE" sz="4000" b="1" u="sng" dirty="0"/>
              <a:t>Välkommen till sekretariatsutbildning</a:t>
            </a:r>
          </a:p>
          <a:p>
            <a:pPr marL="45720" indent="0" algn="ctr">
              <a:buNone/>
            </a:pPr>
            <a:r>
              <a:rPr lang="sv-SE" sz="3200" b="1" dirty="0"/>
              <a:t>Grunderna att sköta ett sekretariat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0253AE-F246-4128-B64C-02876508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2930" y="450528"/>
            <a:ext cx="4818115" cy="4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683AF-80F6-405B-9C5A-A0712AEA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Timeout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A236CB6-2802-4A32-80C3-C5C124CBAF3B}"/>
              </a:ext>
            </a:extLst>
          </p:cNvPr>
          <p:cNvSpPr txBox="1"/>
          <p:nvPr/>
        </p:nvSpPr>
        <p:spPr>
          <a:xfrm>
            <a:off x="8283178" y="3866545"/>
            <a:ext cx="3477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2" tooltip="http://www.sclera.be/nl/picto/detail/21146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3" tooltip="https://creativecommons.org/licenses/by-nc/3.0/"/>
              </a:rPr>
              <a:t>CC BY-NC</a:t>
            </a:r>
            <a:endParaRPr lang="sv-SE" sz="90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FA31B2-1A85-43A5-A21B-65E12996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v-SE" sz="2400" b="1" dirty="0"/>
              <a:t>Antal Timeouter</a:t>
            </a:r>
          </a:p>
          <a:p>
            <a:r>
              <a:rPr lang="sv-SE" sz="2400" dirty="0"/>
              <a:t>1:a halvlek – 2 per lag</a:t>
            </a:r>
          </a:p>
          <a:p>
            <a:r>
              <a:rPr lang="sv-SE" sz="2400" dirty="0"/>
              <a:t>2:a halvlek – 3 per lag</a:t>
            </a:r>
          </a:p>
          <a:p>
            <a:r>
              <a:rPr lang="sv-SE" sz="2400" dirty="0"/>
              <a:t>Förlängning – 1 per lag</a:t>
            </a:r>
            <a:endParaRPr lang="sv-SE" dirty="0"/>
          </a:p>
          <a:p>
            <a:r>
              <a:rPr lang="sv-SE" sz="2400" dirty="0"/>
              <a:t>Bara coach &amp; Ass coach får begära timeout</a:t>
            </a:r>
          </a:p>
          <a:p>
            <a:pPr marL="45720" indent="0">
              <a:buNone/>
            </a:pPr>
            <a:r>
              <a:rPr lang="sv-SE" sz="3200" dirty="0"/>
              <a:t>Matchprotokollet</a:t>
            </a:r>
          </a:p>
          <a:p>
            <a:pPr marL="45720" indent="0">
              <a:buNone/>
            </a:pPr>
            <a:r>
              <a:rPr lang="sv-SE" sz="3200" dirty="0"/>
              <a:t>- Skriver in matchminuten</a:t>
            </a:r>
          </a:p>
          <a:p>
            <a:pPr marL="45720" indent="0">
              <a:buNone/>
            </a:pPr>
            <a:r>
              <a:rPr lang="sv-SE" sz="3200" dirty="0"/>
              <a:t>- Oanvända: spärra (=)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062338-39E2-40C8-9356-4700980D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3" y="3957985"/>
            <a:ext cx="3347399" cy="25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7FB7DE-28D0-48CA-95A5-77990174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Timeouttillfälle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A2025D-BCC2-4561-A031-F5F719B0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Båda lagen </a:t>
            </a:r>
            <a:r>
              <a:rPr lang="sv-SE" sz="3200" dirty="0"/>
              <a:t>kan begära timeout när:</a:t>
            </a:r>
          </a:p>
        </p:txBody>
      </p:sp>
    </p:spTree>
    <p:extLst>
      <p:ext uri="{BB962C8B-B14F-4D97-AF65-F5344CB8AC3E}">
        <p14:creationId xmlns:p14="http://schemas.microsoft.com/office/powerpoint/2010/main" val="348202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7FB7DE-28D0-48CA-95A5-77990174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Timeouttillfälle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A2025D-BCC2-4561-A031-F5F719B0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b="1" dirty="0"/>
              <a:t>Man kan begära timeout när:</a:t>
            </a:r>
          </a:p>
          <a:p>
            <a:r>
              <a:rPr lang="sv-SE" sz="2000" dirty="0"/>
              <a:t>Domaren har blåst samt avslutat eventuell fouladministration till sekretariatet. </a:t>
            </a:r>
          </a:p>
          <a:p>
            <a:r>
              <a:rPr lang="sv-SE" sz="2000" dirty="0"/>
              <a:t>Sista/enda straffkastet som går i korgen.</a:t>
            </a:r>
          </a:p>
          <a:p>
            <a:r>
              <a:rPr lang="sv-SE" sz="2000" dirty="0"/>
              <a:t>Mellan sista straffkastet och inkastet vid  (U-, T-, D-, C- och B-foul)</a:t>
            </a:r>
          </a:p>
          <a:p>
            <a:r>
              <a:rPr lang="sv-SE" sz="2000" b="1" dirty="0"/>
              <a:t>Försvarande lag</a:t>
            </a:r>
            <a:r>
              <a:rPr lang="sv-SE" sz="2000" dirty="0"/>
              <a:t>: spelmål görs</a:t>
            </a:r>
          </a:p>
          <a:p>
            <a:pPr marL="45720" indent="0">
              <a:buNone/>
            </a:pPr>
            <a:endParaRPr lang="sv-SE" sz="2000" dirty="0"/>
          </a:p>
          <a:p>
            <a:r>
              <a:rPr lang="sv-SE" sz="2000" b="1" dirty="0"/>
              <a:t>Man kan inte begära timeout:</a:t>
            </a:r>
          </a:p>
          <a:p>
            <a:r>
              <a:rPr lang="sv-SE" sz="2000" b="1" dirty="0"/>
              <a:t>Straffkast: </a:t>
            </a:r>
            <a:r>
              <a:rPr lang="sv-SE" sz="2000" dirty="0"/>
              <a:t>skytten har fått bollen inför straffkast</a:t>
            </a:r>
          </a:p>
          <a:p>
            <a:r>
              <a:rPr lang="sv-SE" sz="2000" b="1" dirty="0"/>
              <a:t>Inkast</a:t>
            </a:r>
            <a:r>
              <a:rPr lang="sv-SE" sz="2000" dirty="0"/>
              <a:t>: inkastaren har fått bollen</a:t>
            </a:r>
          </a:p>
        </p:txBody>
      </p:sp>
    </p:spTree>
    <p:extLst>
      <p:ext uri="{BB962C8B-B14F-4D97-AF65-F5344CB8AC3E}">
        <p14:creationId xmlns:p14="http://schemas.microsoft.com/office/powerpoint/2010/main" val="275624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4F820-7A4F-4F22-88AB-D8EDA1CC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Spelarbyte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BFC50C-A1F4-47C8-9D68-2228CA80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Hur gör man ett spelarbyte?</a:t>
            </a:r>
          </a:p>
          <a:p>
            <a:pPr marL="502920" indent="-457200">
              <a:buAutoNum type="arabicPeriod"/>
            </a:pPr>
            <a:r>
              <a:rPr lang="sv-SE" sz="2400" dirty="0"/>
              <a:t>Avbytaren går fram till sekretariatsbordet.</a:t>
            </a:r>
          </a:p>
          <a:p>
            <a:pPr marL="502920" indent="-457200">
              <a:buAutoNum type="arabicPeriod" startAt="2"/>
            </a:pPr>
            <a:r>
              <a:rPr lang="sv-SE" sz="2400" dirty="0"/>
              <a:t>Avbytaren (Ej coachen) begär byte genom att sätta sig på stolen och säga till      sekretariatet. </a:t>
            </a:r>
          </a:p>
          <a:p>
            <a:pPr marL="502920" indent="-457200">
              <a:buAutoNum type="arabicPeriod" startAt="3"/>
            </a:pPr>
            <a:r>
              <a:rPr lang="sv-SE" sz="2400" dirty="0"/>
              <a:t>Avbytaren skall vara spelklar, inga träningsoveraller</a:t>
            </a:r>
          </a:p>
          <a:p>
            <a:pPr marL="45720" indent="0">
              <a:buNone/>
            </a:pPr>
            <a:r>
              <a:rPr lang="sv-SE" sz="2400" dirty="0"/>
              <a:t>4. Tidtagaren signalerar och visar tecknet för byte.</a:t>
            </a:r>
          </a:p>
          <a:p>
            <a:pPr marL="45720" indent="0">
              <a:buNone/>
            </a:pPr>
            <a:endParaRPr lang="sv-SE" sz="3200" dirty="0"/>
          </a:p>
          <a:p>
            <a:pPr marL="4572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45033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4F820-7A4F-4F22-88AB-D8EDA1CC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Spelarbyte –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BFC50C-A1F4-47C8-9D68-2228CA80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dirty="0"/>
              <a:t>5. Domaren visslar, visar bytestecknet. </a:t>
            </a:r>
          </a:p>
          <a:p>
            <a:pPr marL="45720" indent="0">
              <a:buNone/>
            </a:pPr>
            <a:r>
              <a:rPr lang="sv-SE" sz="3200" dirty="0"/>
              <a:t>     Utbytt spelare kan lämna planen var som helst.</a:t>
            </a:r>
          </a:p>
          <a:p>
            <a:pPr marL="45720" indent="0">
              <a:buNone/>
            </a:pPr>
            <a:endParaRPr lang="sv-SE" sz="2000" dirty="0"/>
          </a:p>
          <a:p>
            <a:pPr marL="45720" indent="0">
              <a:buNone/>
            </a:pPr>
            <a:endParaRPr lang="sv-SE" sz="2000" dirty="0"/>
          </a:p>
          <a:p>
            <a:pPr marL="45720" indent="0">
              <a:buNone/>
            </a:pPr>
            <a:endParaRPr lang="sv-SE" sz="3200" dirty="0"/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89D4B5-7CDC-4D85-848C-F7988FF77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652" y="3260035"/>
            <a:ext cx="2335933" cy="33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E4F820-7A4F-4F22-88AB-D8EDA1CC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Spelarbyte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BFC50C-A1F4-47C8-9D68-2228CA80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57" y="1965960"/>
            <a:ext cx="9872871" cy="4038600"/>
          </a:xfrm>
        </p:spPr>
        <p:txBody>
          <a:bodyPr>
            <a:normAutofit/>
          </a:bodyPr>
          <a:lstStyle/>
          <a:p>
            <a:r>
              <a:rPr lang="sv-SE" sz="3200" dirty="0"/>
              <a:t>Hur gör man ett spelarbyte?</a:t>
            </a:r>
          </a:p>
          <a:p>
            <a:pPr marL="45720" indent="0">
              <a:buNone/>
            </a:pPr>
            <a:r>
              <a:rPr lang="sv-SE" sz="2000" dirty="0"/>
              <a:t>5. Domaren visslar, visar bytestecknet. </a:t>
            </a:r>
          </a:p>
          <a:p>
            <a:pPr marL="45720" indent="0">
              <a:buNone/>
            </a:pPr>
            <a:r>
              <a:rPr lang="sv-SE" sz="2000" dirty="0"/>
              <a:t>     Utbytt spelare kan lämna planen var som helst.</a:t>
            </a:r>
          </a:p>
          <a:p>
            <a:pPr marL="45720" indent="0">
              <a:buNone/>
            </a:pPr>
            <a:endParaRPr lang="sv-SE" sz="2000" dirty="0"/>
          </a:p>
          <a:p>
            <a:pPr marL="45720" indent="0">
              <a:buNone/>
            </a:pPr>
            <a:r>
              <a:rPr lang="sv-SE" sz="3200" dirty="0"/>
              <a:t>Sekreteraren kontrollerar att spelaren är i inskriven i protokollet samt att spelaren inte är </a:t>
            </a:r>
            <a:r>
              <a:rPr lang="sv-SE" sz="3200" dirty="0" err="1"/>
              <a:t>utfoulad</a:t>
            </a:r>
            <a:r>
              <a:rPr lang="sv-SE" sz="3200" dirty="0"/>
              <a:t>, sekreteraren skriver även ett ”X” i rätt ruta om det är första gången spelaren är inne på planen. </a:t>
            </a:r>
          </a:p>
          <a:p>
            <a:pPr marL="45720" indent="0">
              <a:buNone/>
            </a:pPr>
            <a:endParaRPr lang="sv-SE" sz="2000" dirty="0"/>
          </a:p>
          <a:p>
            <a:pPr marL="45720" indent="0">
              <a:buNone/>
            </a:pPr>
            <a:endParaRPr lang="sv-SE" sz="3200" dirty="0"/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94B9A0-F47C-493C-A683-640A94B4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5" y="406598"/>
            <a:ext cx="2234142" cy="31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2EC1BCF-F8A1-4A65-A261-2FF0B3FC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39" y="926852"/>
            <a:ext cx="5511930" cy="49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A0D79-2D31-4B7A-A367-4ACDF2D0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72" y="579620"/>
            <a:ext cx="9875520" cy="1356360"/>
          </a:xfrm>
        </p:spPr>
        <p:txBody>
          <a:bodyPr/>
          <a:lstStyle/>
          <a:p>
            <a:r>
              <a:rPr lang="sv-SE" b="1" dirty="0"/>
              <a:t>När kan man byta?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EA340C-6FE4-4942-B006-F5E5C181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Samma regler som vid timeout gäller för byte </a:t>
            </a:r>
          </a:p>
          <a:p>
            <a:pPr marL="45720" indent="0">
              <a:buNone/>
            </a:pPr>
            <a:r>
              <a:rPr lang="sv-SE" sz="3200" dirty="0"/>
              <a:t>  med tillägg:</a:t>
            </a:r>
          </a:p>
        </p:txBody>
      </p:sp>
    </p:spTree>
    <p:extLst>
      <p:ext uri="{BB962C8B-B14F-4D97-AF65-F5344CB8AC3E}">
        <p14:creationId xmlns:p14="http://schemas.microsoft.com/office/powerpoint/2010/main" val="211654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A0D79-2D31-4B7A-A367-4ACDF2D0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När kan man byta?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EA340C-6FE4-4942-B006-F5E5C181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Samma regler som vid timeout gäller för byte </a:t>
            </a:r>
          </a:p>
          <a:p>
            <a:pPr marL="45720" indent="0">
              <a:buNone/>
            </a:pPr>
            <a:r>
              <a:rPr lang="sv-SE" sz="3200" dirty="0"/>
              <a:t>  med tillägg:</a:t>
            </a:r>
          </a:p>
          <a:p>
            <a:pPr marL="45720" indent="0">
              <a:buNone/>
            </a:pPr>
            <a:endParaRPr lang="sv-SE" sz="3200" dirty="0"/>
          </a:p>
          <a:p>
            <a:pPr marL="45720" indent="0">
              <a:buNone/>
            </a:pPr>
            <a:r>
              <a:rPr lang="sv-SE" sz="3200" dirty="0"/>
              <a:t>- Byte kan ske under de sista 2 minuterna i 4:e perioden          när spelmål görs oavsett vilket lag. </a:t>
            </a:r>
          </a:p>
        </p:txBody>
      </p:sp>
    </p:spTree>
    <p:extLst>
      <p:ext uri="{BB962C8B-B14F-4D97-AF65-F5344CB8AC3E}">
        <p14:creationId xmlns:p14="http://schemas.microsoft.com/office/powerpoint/2010/main" val="67567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2FDF3-44BC-4EEE-BE08-2EF5AE8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496CA0-2A83-4478-961D-4E977397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Personlig foul (P)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8A61B8-DB6B-4BC4-A841-4DBE2CA3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28" y="3026998"/>
            <a:ext cx="8124842" cy="32938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48EF091-CCC1-4824-8B45-322C8579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899" y="889182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225692-A047-443A-AA06-7D325E5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Innehåll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9F73900-C3E4-4229-B3B2-A11590607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742606"/>
            <a:ext cx="4754880" cy="4448332"/>
          </a:xfrm>
        </p:spPr>
        <p:txBody>
          <a:bodyPr>
            <a:normAutofit fontScale="62500" lnSpcReduction="20000"/>
          </a:bodyPr>
          <a:lstStyle/>
          <a:p>
            <a:r>
              <a:rPr lang="sv-SE" sz="4000" b="1" dirty="0">
                <a:solidFill>
                  <a:schemeClr val="tx1"/>
                </a:solidFill>
              </a:rPr>
              <a:t>Utrusning</a:t>
            </a:r>
          </a:p>
          <a:p>
            <a:r>
              <a:rPr lang="sv-SE" sz="4000" b="1" dirty="0">
                <a:solidFill>
                  <a:schemeClr val="tx1"/>
                </a:solidFill>
              </a:rPr>
              <a:t>Tidtagaren</a:t>
            </a: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Speltid</a:t>
            </a: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Matchklocka</a:t>
            </a:r>
          </a:p>
          <a:p>
            <a:r>
              <a:rPr lang="sv-SE" sz="4000" b="1" dirty="0">
                <a:solidFill>
                  <a:schemeClr val="tx1"/>
                </a:solidFill>
              </a:rPr>
              <a:t>Sekreteraren</a:t>
            </a: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Matchprotokoll</a:t>
            </a: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Foul, </a:t>
            </a:r>
            <a:r>
              <a:rPr lang="sv-SE" sz="4000" dirty="0" err="1">
                <a:solidFill>
                  <a:schemeClr val="tx1"/>
                </a:solidFill>
              </a:rPr>
              <a:t>lagfoul</a:t>
            </a:r>
            <a:endParaRPr lang="sv-SE" sz="4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Time-out</a:t>
            </a: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Spelarbyten</a:t>
            </a:r>
          </a:p>
          <a:p>
            <a:pPr marL="45720" indent="0">
              <a:buNone/>
            </a:pPr>
            <a:r>
              <a:rPr lang="sv-SE" sz="4000" dirty="0">
                <a:solidFill>
                  <a:schemeClr val="tx1"/>
                </a:solidFill>
              </a:rPr>
              <a:t>    - Uppkastsituation</a:t>
            </a:r>
          </a:p>
          <a:p>
            <a:pPr marL="45720" indent="0">
              <a:buNone/>
            </a:pPr>
            <a:endParaRPr lang="sv-SE" dirty="0"/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79B5AEE6-6C85-4364-A7F4-25CA39AA4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3369" y="2057400"/>
            <a:ext cx="4022725" cy="4022725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4DABE65-DFD3-4705-B27F-5781E4DF02AB}"/>
              </a:ext>
            </a:extLst>
          </p:cNvPr>
          <p:cNvSpPr txBox="1"/>
          <p:nvPr/>
        </p:nvSpPr>
        <p:spPr>
          <a:xfrm>
            <a:off x="6633369" y="6080125"/>
            <a:ext cx="4022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commons.wikimedia.org/wiki/File:Red_Silhouette_-_Man_in_Office.svg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13856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2FDF3-44BC-4EEE-BE08-2EF5AE8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496CA0-2A83-4478-961D-4E977397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Personlig foul (P)</a:t>
            </a:r>
          </a:p>
          <a:p>
            <a:pPr marL="45720" indent="0">
              <a:buNone/>
            </a:pPr>
            <a:endParaRPr lang="sv-SE" sz="2000" dirty="0"/>
          </a:p>
          <a:p>
            <a:r>
              <a:rPr lang="sv-SE" sz="3200" dirty="0"/>
              <a:t>Osportslig foul (U)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6BDC727-61A8-44A9-8255-26B041316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171" y="807386"/>
            <a:ext cx="2896146" cy="5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6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2FDF3-44BC-4EEE-BE08-2EF5AE8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496CA0-2A83-4478-961D-4E977397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Personlig foul (P)</a:t>
            </a:r>
          </a:p>
          <a:p>
            <a:r>
              <a:rPr lang="sv-SE" sz="2000" dirty="0"/>
              <a:t>Osportslig foul (U)</a:t>
            </a:r>
          </a:p>
          <a:p>
            <a:pPr marL="45720" indent="0">
              <a:buNone/>
            </a:pPr>
            <a:endParaRPr lang="sv-SE" sz="2000" dirty="0"/>
          </a:p>
          <a:p>
            <a:r>
              <a:rPr lang="sv-SE" sz="3200" dirty="0"/>
              <a:t>T-, B- eller C-teknisk</a:t>
            </a:r>
          </a:p>
          <a:p>
            <a:pPr marL="45720" indent="0">
              <a:buNone/>
            </a:pPr>
            <a:r>
              <a:rPr lang="sv-SE" sz="3200" dirty="0"/>
              <a:t>   Domaren informerar muntligt</a:t>
            </a:r>
          </a:p>
          <a:p>
            <a:pPr marL="45720" indent="0">
              <a:buNone/>
            </a:pPr>
            <a:r>
              <a:rPr lang="sv-SE" sz="3200" dirty="0"/>
              <a:t>   (tecknet är samma)</a:t>
            </a:r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FA28E44-2E36-418B-A190-089740E6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826" y="1287780"/>
            <a:ext cx="2846414" cy="50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9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2FDF3-44BC-4EEE-BE08-2EF5AE8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496CA0-2A83-4478-961D-4E977397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Personlig foul (P)</a:t>
            </a:r>
          </a:p>
          <a:p>
            <a:r>
              <a:rPr lang="sv-SE" sz="2000" dirty="0"/>
              <a:t>Osportslig foul (U)</a:t>
            </a:r>
          </a:p>
          <a:p>
            <a:r>
              <a:rPr lang="sv-SE" sz="2000" dirty="0"/>
              <a:t>T-, B- eller C-teknisk </a:t>
            </a:r>
          </a:p>
          <a:p>
            <a:pPr marL="45720" indent="0">
              <a:buNone/>
            </a:pPr>
            <a:endParaRPr lang="sv-SE" sz="2000" dirty="0"/>
          </a:p>
          <a:p>
            <a:r>
              <a:rPr lang="sv-SE" sz="3200" dirty="0"/>
              <a:t>Diskvalificerande foul (D)</a:t>
            </a:r>
          </a:p>
          <a:p>
            <a:r>
              <a:rPr lang="sv-SE" sz="3200" dirty="0"/>
              <a:t>Fighting (F)</a:t>
            </a:r>
          </a:p>
          <a:p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9F351C-017B-4CFA-BF2E-17FD75DB8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78" y="1006707"/>
            <a:ext cx="2859698" cy="50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2FDF3-44BC-4EEE-BE08-2EF5AE8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496CA0-2A83-4478-961D-4E977397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Personlig foul </a:t>
            </a:r>
          </a:p>
          <a:p>
            <a:r>
              <a:rPr lang="sv-SE" sz="2000" dirty="0"/>
              <a:t>Osportslig foul (U)</a:t>
            </a:r>
          </a:p>
          <a:p>
            <a:r>
              <a:rPr lang="sv-SE" sz="2000" dirty="0"/>
              <a:t>T-, B- eller C-teknisk</a:t>
            </a:r>
          </a:p>
          <a:p>
            <a:pPr marL="45720" indent="0">
              <a:buNone/>
            </a:pPr>
            <a:endParaRPr lang="sv-SE" sz="2000" dirty="0"/>
          </a:p>
          <a:p>
            <a:r>
              <a:rPr lang="sv-SE" sz="3200" dirty="0"/>
              <a:t>Fem foul eller upprepade U-, T-, B- eller C-foul:</a:t>
            </a:r>
          </a:p>
          <a:p>
            <a:pPr marL="45720" indent="0">
              <a:buNone/>
            </a:pPr>
            <a:r>
              <a:rPr lang="sv-SE" sz="3200" dirty="0"/>
              <a:t>  Meddela domaren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5540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41A6F-358D-41A4-8A6E-8885EBC0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Foul i protokollet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D0F04FA3-68F5-4832-9B3E-AF8A4E8E547D}"/>
                  </a:ext>
                </a:extLst>
              </p14:cNvPr>
              <p14:cNvContentPartPr/>
              <p14:nvPr/>
            </p14:nvContentPartPr>
            <p14:xfrm>
              <a:off x="7494763" y="3042968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D0F04FA3-68F5-4832-9B3E-AF8A4E8E54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5683" y="3023888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Pennanteckning 15">
                <a:extLst>
                  <a:ext uri="{FF2B5EF4-FFF2-40B4-BE49-F238E27FC236}">
                    <a16:creationId xmlns:a16="http://schemas.microsoft.com/office/drawing/2014/main" id="{1C9A9FF2-CB39-446B-A1B7-5716EC2A2515}"/>
                  </a:ext>
                </a:extLst>
              </p14:cNvPr>
              <p14:cNvContentPartPr/>
              <p14:nvPr/>
            </p14:nvContentPartPr>
            <p14:xfrm>
              <a:off x="4931563" y="1363928"/>
              <a:ext cx="360" cy="360"/>
            </p14:xfrm>
          </p:contentPart>
        </mc:Choice>
        <mc:Fallback xmlns="">
          <p:pic>
            <p:nvPicPr>
              <p:cNvPr id="16" name="Pennanteckning 15">
                <a:extLst>
                  <a:ext uri="{FF2B5EF4-FFF2-40B4-BE49-F238E27FC236}">
                    <a16:creationId xmlns:a16="http://schemas.microsoft.com/office/drawing/2014/main" id="{1C9A9FF2-CB39-446B-A1B7-5716EC2A25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2483" y="1344848"/>
                <a:ext cx="3816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CA3A46C9-DEFC-4118-B480-CFD1CE6D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Spärra foulrutor efter period 1, 2 och 3</a:t>
            </a:r>
          </a:p>
          <a:p>
            <a:pPr marL="45720" indent="0">
              <a:buNone/>
            </a:pPr>
            <a:r>
              <a:rPr lang="sv-SE" sz="3200" dirty="0"/>
              <a:t>  Behöver ej upprepa om ingen foul i perioden</a:t>
            </a:r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A8FA6D13-FCB7-4EA3-B8A2-EDC3DAF3E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193" y="2264899"/>
            <a:ext cx="2350701" cy="416852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4C87EA34-3252-4AC8-91A8-437E83791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278" y="3846517"/>
            <a:ext cx="4372662" cy="17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B421C-BA79-4931-BCB4-E0D7AFC7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Lagfoul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F5B39E-5EE9-4427-AC9B-C3A328EE6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err="1"/>
              <a:t>Lagfoul</a:t>
            </a:r>
            <a:r>
              <a:rPr lang="sv-SE" sz="3200" dirty="0"/>
              <a:t>: P-, U-, T- och D-foul på spelare</a:t>
            </a:r>
          </a:p>
          <a:p>
            <a:r>
              <a:rPr lang="sv-SE" sz="3200" dirty="0"/>
              <a:t>Markera i protokollet med ett kryss (X)</a:t>
            </a:r>
          </a:p>
          <a:p>
            <a:r>
              <a:rPr lang="sv-SE" sz="3200" dirty="0"/>
              <a:t>Två straffkast efter den 4:e foulen</a:t>
            </a:r>
          </a:p>
          <a:p>
            <a:r>
              <a:rPr lang="sv-SE" sz="3200" dirty="0"/>
              <a:t>Spärra i matchprotokollet</a:t>
            </a:r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414450-625D-40C3-A87F-D196CEC2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49" y="4527036"/>
            <a:ext cx="5850222" cy="18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7EE1B-68D3-4209-9F5F-143158E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 till sekretariatet vid 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2F429-0CAB-455B-96A8-4E47F937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dirty="0"/>
              <a:t>1. Godkänner/underkänner poäng </a:t>
            </a:r>
            <a:r>
              <a:rPr lang="sv-SE" sz="2800" dirty="0"/>
              <a:t>(om bollen gått i korgen)</a:t>
            </a:r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833776-31F5-4C59-ABCE-C1160039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32" y="3061252"/>
            <a:ext cx="6922605" cy="29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2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7EE1B-68D3-4209-9F5F-143158E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 till sekretariatet vid 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2F429-0CAB-455B-96A8-4E47F937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2400" dirty="0"/>
              <a:t>1. Godkänner/underkänner poäng (om bollen gått i korgen)</a:t>
            </a:r>
          </a:p>
          <a:p>
            <a:pPr marL="45720" indent="0">
              <a:buNone/>
            </a:pPr>
            <a:endParaRPr lang="sv-SE" sz="2400" dirty="0"/>
          </a:p>
          <a:p>
            <a:pPr marL="45720" indent="0">
              <a:buNone/>
            </a:pPr>
            <a:endParaRPr lang="sv-SE" sz="2400" dirty="0"/>
          </a:p>
          <a:p>
            <a:pPr marL="45720" indent="0">
              <a:buNone/>
            </a:pPr>
            <a:r>
              <a:rPr lang="sv-SE" sz="3200" dirty="0"/>
              <a:t>2.Spelarens nummer </a:t>
            </a:r>
          </a:p>
          <a:p>
            <a:endParaRPr lang="sv-SE" sz="2800" dirty="0"/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3070DB-3DBE-4F62-B330-A098BC69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84" y="3003785"/>
            <a:ext cx="5135576" cy="30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4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7EE1B-68D3-4209-9F5F-143158E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 till sekretariatet vid 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2F429-0CAB-455B-96A8-4E47F937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2400" dirty="0"/>
              <a:t>1. Godkänner/underkänner poäng (om bollen gått i korgen)</a:t>
            </a:r>
          </a:p>
          <a:p>
            <a:pPr marL="45720" indent="0">
              <a:buNone/>
            </a:pPr>
            <a:r>
              <a:rPr lang="sv-SE" sz="2400" dirty="0"/>
              <a:t>2.Spelarens nummer </a:t>
            </a:r>
          </a:p>
          <a:p>
            <a:pPr marL="45720" indent="0">
              <a:buNone/>
            </a:pPr>
            <a:endParaRPr lang="sv-SE" sz="1200" dirty="0"/>
          </a:p>
          <a:p>
            <a:pPr marL="45720" indent="0">
              <a:buNone/>
            </a:pPr>
            <a:endParaRPr lang="sv-SE" sz="1200" dirty="0"/>
          </a:p>
          <a:p>
            <a:pPr marL="45720" indent="0">
              <a:buNone/>
            </a:pPr>
            <a:r>
              <a:rPr lang="sv-SE" sz="3200" dirty="0"/>
              <a:t>3. </a:t>
            </a:r>
            <a:r>
              <a:rPr lang="sv-SE" sz="3200" dirty="0" err="1"/>
              <a:t>Foultyp</a:t>
            </a:r>
            <a:r>
              <a:rPr lang="sv-SE" sz="3200" dirty="0"/>
              <a:t> (knuff, fasthållning … osportslig, teknisk)</a:t>
            </a:r>
          </a:p>
          <a:p>
            <a:endParaRPr lang="sv-SE" sz="2800" dirty="0"/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673229C-972D-46CC-B6DC-FE03E8BD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5" y="4531353"/>
            <a:ext cx="5240819" cy="20645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4C5E770-A389-4A27-AF60-294766436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67" y="4586143"/>
            <a:ext cx="47529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7EE1B-68D3-4209-9F5F-143158E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 till sekretariatet vid 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2F429-0CAB-455B-96A8-4E47F937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2400" dirty="0"/>
              <a:t>1. Godkänner/underkänner poäng (om bollen gått i korgen)</a:t>
            </a:r>
          </a:p>
          <a:p>
            <a:pPr marL="45720" indent="0">
              <a:buNone/>
            </a:pPr>
            <a:r>
              <a:rPr lang="sv-SE" sz="2400" dirty="0"/>
              <a:t>2.Spelarens nummer </a:t>
            </a:r>
          </a:p>
          <a:p>
            <a:pPr marL="45720" indent="0">
              <a:buNone/>
            </a:pPr>
            <a:r>
              <a:rPr lang="sv-SE" sz="2400" dirty="0"/>
              <a:t>3. </a:t>
            </a:r>
            <a:r>
              <a:rPr lang="sv-SE" sz="2400" dirty="0" err="1"/>
              <a:t>Foultyp</a:t>
            </a:r>
            <a:r>
              <a:rPr lang="sv-SE" sz="2400" dirty="0"/>
              <a:t> (knuff, fasthållning … osportslig, teknisk)</a:t>
            </a:r>
          </a:p>
          <a:p>
            <a:pPr marL="45720" indent="0">
              <a:buNone/>
            </a:pPr>
            <a:endParaRPr lang="sv-SE" sz="2400" dirty="0"/>
          </a:p>
          <a:p>
            <a:pPr marL="45720" indent="0">
              <a:buNone/>
            </a:pPr>
            <a:endParaRPr lang="sv-SE" sz="2400" dirty="0"/>
          </a:p>
          <a:p>
            <a:pPr marL="45720" indent="0">
              <a:buNone/>
            </a:pPr>
            <a:r>
              <a:rPr lang="sv-SE" sz="3200" dirty="0"/>
              <a:t>4. Antal straffkast </a:t>
            </a:r>
            <a:endParaRPr lang="sv-SE" sz="2800" dirty="0"/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069078C-1884-4D76-9ABC-CF88645F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24" y="3563669"/>
            <a:ext cx="4889263" cy="27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603DB-2074-494A-8ADB-7EB32EB4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u="sng" dirty="0"/>
              <a:t>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FACB06-7717-401D-8027-0F63100E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2800" b="1" u="sng" dirty="0">
                <a:solidFill>
                  <a:schemeClr val="tx1"/>
                </a:solidFill>
              </a:rPr>
              <a:t>Klockor</a:t>
            </a:r>
            <a:r>
              <a:rPr lang="sv-SE" sz="2800" dirty="0">
                <a:solidFill>
                  <a:schemeClr val="tx1"/>
                </a:solidFill>
              </a:rPr>
              <a:t>			</a:t>
            </a:r>
            <a:r>
              <a:rPr lang="sv-SE" sz="2800" b="1" u="sng" dirty="0">
                <a:solidFill>
                  <a:schemeClr val="tx1"/>
                </a:solidFill>
              </a:rPr>
              <a:t>Signaler</a:t>
            </a:r>
            <a:r>
              <a:rPr lang="sv-SE" sz="2800" dirty="0">
                <a:solidFill>
                  <a:schemeClr val="tx1"/>
                </a:solidFill>
              </a:rPr>
              <a:t>			</a:t>
            </a:r>
            <a:r>
              <a:rPr lang="sv-SE" sz="2800" b="1" u="sng" dirty="0">
                <a:solidFill>
                  <a:schemeClr val="tx1"/>
                </a:solidFill>
              </a:rPr>
              <a:t>Resultat</a:t>
            </a:r>
          </a:p>
          <a:p>
            <a:pPr marL="45720" indent="0">
              <a:buNone/>
            </a:pPr>
            <a:r>
              <a:rPr lang="sv-SE" sz="2800" dirty="0">
                <a:solidFill>
                  <a:schemeClr val="tx1"/>
                </a:solidFill>
              </a:rPr>
              <a:t>Matchklocka		Periodsignal			Resultattavla</a:t>
            </a:r>
          </a:p>
          <a:p>
            <a:pPr marL="45720" indent="0">
              <a:buNone/>
            </a:pPr>
            <a:r>
              <a:rPr lang="sv-SE" sz="2800" dirty="0">
                <a:solidFill>
                  <a:schemeClr val="tx1"/>
                </a:solidFill>
              </a:rPr>
              <a:t>Timeoutklocka		Timeoutsignal		Protokoll</a:t>
            </a:r>
          </a:p>
          <a:p>
            <a:pPr marL="45720" indent="0">
              <a:buNone/>
            </a:pPr>
            <a:r>
              <a:rPr lang="sv-SE" sz="2800" dirty="0">
                <a:solidFill>
                  <a:schemeClr val="tx1"/>
                </a:solidFill>
              </a:rPr>
              <a:t>								Blå &amp; röd penna</a:t>
            </a:r>
          </a:p>
          <a:p>
            <a:pPr marL="45720" indent="0">
              <a:buNone/>
            </a:pPr>
            <a:r>
              <a:rPr lang="sv-SE" sz="2800" b="1" u="sng" dirty="0">
                <a:solidFill>
                  <a:schemeClr val="tx1"/>
                </a:solidFill>
              </a:rPr>
              <a:t>Foul</a:t>
            </a:r>
            <a:r>
              <a:rPr lang="sv-SE" sz="2800" dirty="0">
                <a:solidFill>
                  <a:schemeClr val="tx1"/>
                </a:solidFill>
              </a:rPr>
              <a:t>					</a:t>
            </a:r>
            <a:r>
              <a:rPr lang="sv-SE" sz="2800" b="1" u="sng" dirty="0">
                <a:solidFill>
                  <a:schemeClr val="tx1"/>
                </a:solidFill>
              </a:rPr>
              <a:t>Övrigt</a:t>
            </a:r>
          </a:p>
          <a:p>
            <a:pPr marL="45720" indent="0">
              <a:buNone/>
            </a:pPr>
            <a:r>
              <a:rPr lang="sv-SE" sz="2800" dirty="0">
                <a:solidFill>
                  <a:schemeClr val="tx1"/>
                </a:solidFill>
              </a:rPr>
              <a:t>Spelarskyltar (1-5)			</a:t>
            </a:r>
            <a:r>
              <a:rPr lang="sv-SE" sz="2800" dirty="0" err="1">
                <a:solidFill>
                  <a:schemeClr val="tx1"/>
                </a:solidFill>
              </a:rPr>
              <a:t>Bollinnehavspil</a:t>
            </a:r>
            <a:endParaRPr lang="sv-SE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sz="2800" dirty="0">
                <a:solidFill>
                  <a:schemeClr val="tx1"/>
                </a:solidFill>
              </a:rPr>
              <a:t>Lagfoulsmarkering (1-5)		Bytesstolar</a:t>
            </a:r>
          </a:p>
          <a:p>
            <a:pPr marL="4572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59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7EE1B-68D3-4209-9F5F-143158E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 till sekretariatet vid 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2F429-0CAB-455B-96A8-4E47F937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2400" dirty="0"/>
              <a:t>1. Godkänner/underkänner poäng (om bollen gått i korgen)</a:t>
            </a:r>
          </a:p>
          <a:p>
            <a:pPr marL="45720" indent="0">
              <a:buNone/>
            </a:pPr>
            <a:r>
              <a:rPr lang="sv-SE" sz="2400" dirty="0"/>
              <a:t>2.Spelarens nummer </a:t>
            </a:r>
          </a:p>
          <a:p>
            <a:pPr marL="45720" indent="0">
              <a:buNone/>
            </a:pPr>
            <a:r>
              <a:rPr lang="sv-SE" sz="2400" dirty="0"/>
              <a:t>3. </a:t>
            </a:r>
            <a:r>
              <a:rPr lang="sv-SE" sz="2400" dirty="0" err="1"/>
              <a:t>Foultyp</a:t>
            </a:r>
            <a:r>
              <a:rPr lang="sv-SE" sz="2400" dirty="0"/>
              <a:t> (knuff, fasthållning … osportslig, teknisk)</a:t>
            </a:r>
          </a:p>
          <a:p>
            <a:pPr marL="45720" indent="0">
              <a:buNone/>
            </a:pPr>
            <a:r>
              <a:rPr lang="sv-SE" sz="2400" dirty="0"/>
              <a:t>4. Antal straffkast </a:t>
            </a:r>
          </a:p>
          <a:p>
            <a:pPr marL="45720" indent="0">
              <a:buNone/>
            </a:pPr>
            <a:endParaRPr lang="sv-SE" sz="2400" dirty="0"/>
          </a:p>
          <a:p>
            <a:pPr marL="45720" indent="0">
              <a:buNone/>
            </a:pPr>
            <a:r>
              <a:rPr lang="sv-SE" sz="3200" dirty="0"/>
              <a:t>5. Spelriktningen</a:t>
            </a:r>
          </a:p>
          <a:p>
            <a:pPr marL="45720" indent="0">
              <a:buNone/>
            </a:pPr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B71CC94-26F8-4BC7-BB83-DC014169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984" y="2973411"/>
            <a:ext cx="2307981" cy="33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7EE1B-68D3-4209-9F5F-143158E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 till sekretariatet vid foul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2F429-0CAB-455B-96A8-4E47F937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2400" dirty="0"/>
              <a:t>1. Godkänner/underkänner poäng (om bollen gått i korgen)</a:t>
            </a:r>
          </a:p>
          <a:p>
            <a:pPr marL="45720" indent="0">
              <a:buNone/>
            </a:pPr>
            <a:r>
              <a:rPr lang="sv-SE" sz="2400" dirty="0"/>
              <a:t>2.Spelarens nummer </a:t>
            </a:r>
          </a:p>
          <a:p>
            <a:pPr marL="45720" indent="0">
              <a:buNone/>
            </a:pPr>
            <a:r>
              <a:rPr lang="sv-SE" sz="2400" dirty="0"/>
              <a:t>3. </a:t>
            </a:r>
            <a:r>
              <a:rPr lang="sv-SE" sz="2400" dirty="0" err="1"/>
              <a:t>Foultyp</a:t>
            </a:r>
            <a:r>
              <a:rPr lang="sv-SE" sz="2400" dirty="0"/>
              <a:t> (knuff, fasthållning … osportslig, teknisk)</a:t>
            </a:r>
          </a:p>
          <a:p>
            <a:pPr marL="45720" indent="0">
              <a:buNone/>
            </a:pPr>
            <a:r>
              <a:rPr lang="sv-SE" sz="2400" dirty="0"/>
              <a:t>4. Antal straffkast </a:t>
            </a:r>
          </a:p>
          <a:p>
            <a:pPr marL="45720" indent="0">
              <a:buNone/>
            </a:pPr>
            <a:r>
              <a:rPr lang="sv-SE" sz="2400" dirty="0"/>
              <a:t>5. Spelriktningen</a:t>
            </a:r>
          </a:p>
          <a:p>
            <a:pPr marL="45720" indent="0">
              <a:buNone/>
            </a:pPr>
            <a:endParaRPr lang="sv-SE" sz="2400" dirty="0"/>
          </a:p>
          <a:p>
            <a:pPr marL="45720" indent="0" algn="ctr">
              <a:buNone/>
            </a:pPr>
            <a:r>
              <a:rPr lang="sv-SE" sz="3200" dirty="0"/>
              <a:t>* Pekar ej på bänken (90% av fouls </a:t>
            </a:r>
            <a:r>
              <a:rPr lang="sv-SE" sz="3200"/>
              <a:t>är försvarsfoul)</a:t>
            </a:r>
            <a:endParaRPr lang="sv-SE" sz="3200" dirty="0"/>
          </a:p>
          <a:p>
            <a:pPr marL="4572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00297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91971-5582-4FCF-B33D-7558025C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Speltid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5F8156-A91C-4F40-BD62-A7B0D6A1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b="1" dirty="0"/>
              <a:t>Ordinarie speltid</a:t>
            </a:r>
          </a:p>
          <a:p>
            <a:r>
              <a:rPr lang="sv-SE" sz="3200" dirty="0"/>
              <a:t>Speltid: 4x10 min (4x7) effektivtid</a:t>
            </a:r>
          </a:p>
          <a:p>
            <a:r>
              <a:rPr lang="sv-SE" sz="3200" dirty="0"/>
              <a:t>Periodpaus: 2 min</a:t>
            </a:r>
          </a:p>
          <a:p>
            <a:r>
              <a:rPr lang="sv-SE" sz="3200" dirty="0"/>
              <a:t>Halvtidspaus: 10 min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D7758-678A-45DC-B66F-A0469C947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7058" y="1004668"/>
            <a:ext cx="3048000" cy="304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19E1D72-B47F-48B2-8A36-E707EA462CE2}"/>
              </a:ext>
            </a:extLst>
          </p:cNvPr>
          <p:cNvSpPr txBox="1"/>
          <p:nvPr/>
        </p:nvSpPr>
        <p:spPr>
          <a:xfrm>
            <a:off x="8117058" y="40526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commons.wikimedia.org/wiki/File:Klocka_transparent.png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63041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91971-5582-4FCF-B33D-7558025C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Speltid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5F8156-A91C-4F40-BD62-A7B0D6A1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sv-SE" sz="1400" b="1" dirty="0"/>
              <a:t>Ordinarie speltid</a:t>
            </a:r>
          </a:p>
          <a:p>
            <a:r>
              <a:rPr lang="sv-SE" sz="1400" dirty="0"/>
              <a:t>Speltid: 4x10 min (4x7) effektivtid</a:t>
            </a:r>
          </a:p>
          <a:p>
            <a:r>
              <a:rPr lang="sv-SE" sz="1400" dirty="0"/>
              <a:t>Periodpaus: 2 min</a:t>
            </a:r>
          </a:p>
          <a:p>
            <a:r>
              <a:rPr lang="sv-SE" sz="1400" dirty="0"/>
              <a:t>Halvtidspaus: 10 min</a:t>
            </a:r>
          </a:p>
          <a:p>
            <a:endParaRPr lang="sv-SE" sz="2000" dirty="0"/>
          </a:p>
          <a:p>
            <a:pPr marL="45720" indent="0">
              <a:buNone/>
            </a:pPr>
            <a:r>
              <a:rPr lang="sv-SE" sz="3000" b="1" dirty="0"/>
              <a:t>Förlängning</a:t>
            </a:r>
          </a:p>
          <a:p>
            <a:r>
              <a:rPr lang="sv-SE" sz="3000" dirty="0"/>
              <a:t>Speltid: 5 min</a:t>
            </a:r>
          </a:p>
          <a:p>
            <a:r>
              <a:rPr lang="sv-SE" sz="3000" dirty="0"/>
              <a:t>Periodpaus: 2 min</a:t>
            </a:r>
          </a:p>
          <a:p>
            <a:r>
              <a:rPr lang="sv-SE" sz="3000" dirty="0" err="1"/>
              <a:t>Lagfoul</a:t>
            </a:r>
            <a:r>
              <a:rPr lang="sv-SE" sz="3000" dirty="0"/>
              <a:t>: fortsätter från period 4</a:t>
            </a:r>
          </a:p>
          <a:p>
            <a:r>
              <a:rPr lang="sv-SE" sz="3000" dirty="0"/>
              <a:t>Timeout: en per lag per </a:t>
            </a:r>
            <a:r>
              <a:rPr lang="sv-SE" sz="3000" dirty="0" err="1"/>
              <a:t>förlängsperiod</a:t>
            </a:r>
            <a:endParaRPr lang="sv-SE" sz="3000" dirty="0"/>
          </a:p>
          <a:p>
            <a:r>
              <a:rPr lang="sv-SE" sz="3000" dirty="0"/>
              <a:t>Spelriktning: samma som period 4.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D7758-678A-45DC-B66F-A0469C947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7058" y="1004668"/>
            <a:ext cx="3048000" cy="304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19E1D72-B47F-48B2-8A36-E707EA462CE2}"/>
              </a:ext>
            </a:extLst>
          </p:cNvPr>
          <p:cNvSpPr txBox="1"/>
          <p:nvPr/>
        </p:nvSpPr>
        <p:spPr>
          <a:xfrm>
            <a:off x="8117058" y="40526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commons.wikimedia.org/wiki/File:Klocka_transparent.png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188385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1FDF0-AA69-44C4-8830-468362D7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Matchklockan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E7D017-E8FF-4636-BED8-4D5C1D51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b="1" dirty="0"/>
              <a:t>Startas</a:t>
            </a:r>
          </a:p>
          <a:p>
            <a:r>
              <a:rPr lang="sv-SE" sz="2800" dirty="0"/>
              <a:t>Uppkast: en av hopparna berör bollen</a:t>
            </a:r>
          </a:p>
          <a:p>
            <a:r>
              <a:rPr lang="sv-SE" sz="2800" dirty="0"/>
              <a:t>Missat straffkast: spelare inne på plan berör bollen.</a:t>
            </a:r>
          </a:p>
          <a:p>
            <a:r>
              <a:rPr lang="sv-SE" sz="2800" dirty="0"/>
              <a:t>Inkast: spelare inne på planen berör bollen.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351604-B14E-4E65-9FC2-909AE1B0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361" y="2726066"/>
            <a:ext cx="2195951" cy="37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1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ED7AD-9823-4994-877D-55BC84DA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Matchklockan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5EB142-92E0-43EB-927E-BA949A4A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b="1" dirty="0"/>
              <a:t>Stoppas</a:t>
            </a:r>
          </a:p>
          <a:p>
            <a:r>
              <a:rPr lang="sv-SE" sz="2800" dirty="0"/>
              <a:t>Domarens avblåsning</a:t>
            </a:r>
          </a:p>
          <a:p>
            <a:r>
              <a:rPr lang="sv-SE" sz="2800" dirty="0"/>
              <a:t>Spelmål mot lag som begärt timeout</a:t>
            </a:r>
          </a:p>
          <a:p>
            <a:r>
              <a:rPr lang="sv-SE" sz="2800" dirty="0"/>
              <a:t>Spelmål under de sista 2 min i period 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EBE743-C90C-4B67-882A-D28A546F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31" y="3011935"/>
            <a:ext cx="4097242" cy="33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80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5BA886-0333-4702-805D-2D81910D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Matchklockan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8B151-0405-4224-8651-94E946DE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sv-SE" dirty="0"/>
          </a:p>
          <a:p>
            <a:endParaRPr lang="sv-SE" dirty="0"/>
          </a:p>
          <a:p>
            <a:pPr marL="45720" indent="0">
              <a:buNone/>
            </a:pPr>
            <a:endParaRPr lang="sv-SE" dirty="0"/>
          </a:p>
          <a:p>
            <a:endParaRPr lang="sv-SE" dirty="0"/>
          </a:p>
          <a:p>
            <a:r>
              <a:rPr lang="sv-SE" dirty="0"/>
              <a:t>Matchklockan före matchen</a:t>
            </a:r>
          </a:p>
          <a:p>
            <a:pPr marL="45720" indent="0">
              <a:buNone/>
            </a:pPr>
            <a:r>
              <a:rPr lang="sv-SE" dirty="0"/>
              <a:t>   Senast 20 min före: matchklockan räknar ner till matchstart.</a:t>
            </a:r>
          </a:p>
          <a:p>
            <a:pPr marL="45720" indent="0">
              <a:buNone/>
            </a:pPr>
            <a:r>
              <a:rPr lang="sv-SE" dirty="0"/>
              <a:t>   3 min före: Signal – domaren blåser 3 min</a:t>
            </a:r>
          </a:p>
          <a:p>
            <a:r>
              <a:rPr lang="sv-SE" dirty="0"/>
              <a:t>Matchklockan under paus</a:t>
            </a:r>
          </a:p>
          <a:p>
            <a:pPr marL="45720" indent="0">
              <a:buNone/>
            </a:pPr>
            <a:r>
              <a:rPr lang="sv-SE" dirty="0"/>
              <a:t>   Matchklockan räknar ner tiden till periodstart</a:t>
            </a:r>
          </a:p>
          <a:p>
            <a:pPr marL="4572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8F455B4-B19A-4B92-B410-31C8E4C1F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69055"/>
              </p:ext>
            </p:extLst>
          </p:nvPr>
        </p:nvGraphicFramePr>
        <p:xfrm>
          <a:off x="1306445" y="1965960"/>
          <a:ext cx="601206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23">
                  <a:extLst>
                    <a:ext uri="{9D8B030D-6E8A-4147-A177-3AD203B41FA5}">
                      <a16:colId xmlns:a16="http://schemas.microsoft.com/office/drawing/2014/main" val="3477135485"/>
                    </a:ext>
                  </a:extLst>
                </a:gridCol>
                <a:gridCol w="2004023">
                  <a:extLst>
                    <a:ext uri="{9D8B030D-6E8A-4147-A177-3AD203B41FA5}">
                      <a16:colId xmlns:a16="http://schemas.microsoft.com/office/drawing/2014/main" val="2354969381"/>
                    </a:ext>
                  </a:extLst>
                </a:gridCol>
                <a:gridCol w="2004023">
                  <a:extLst>
                    <a:ext uri="{9D8B030D-6E8A-4147-A177-3AD203B41FA5}">
                      <a16:colId xmlns:a16="http://schemas.microsoft.com/office/drawing/2014/main" val="1618471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Matchklocka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Räkning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Spelminut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99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dirty="0"/>
                        <a:t>09:50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6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02:30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2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00:20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6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4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FF705-8A8F-4984-9CBD-1A2B8763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938A046-4C2D-49E0-8D80-3F5D075385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5804" y="2057400"/>
            <a:ext cx="2848955" cy="4022725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37EA29-AAD9-446A-B70D-5366CB8A3C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/>
              <a:t>Vitt – original</a:t>
            </a:r>
          </a:p>
          <a:p>
            <a:pPr algn="ctr"/>
            <a:r>
              <a:rPr lang="sv-SE" sz="2400" dirty="0"/>
              <a:t>Rosa – vinnande lag</a:t>
            </a:r>
          </a:p>
          <a:p>
            <a:pPr algn="ctr"/>
            <a:r>
              <a:rPr lang="sv-SE" sz="2400" dirty="0"/>
              <a:t>Gul – förlorande lag</a:t>
            </a:r>
          </a:p>
          <a:p>
            <a:pPr algn="ctr"/>
            <a:endParaRPr lang="sv-SE" sz="1600" dirty="0"/>
          </a:p>
          <a:p>
            <a:pPr marL="45720" indent="0" algn="ctr">
              <a:buNone/>
            </a:pPr>
            <a:r>
              <a:rPr lang="sv-SE" sz="2400" b="1" u="sng" dirty="0"/>
              <a:t>Hur protokollet skrivs</a:t>
            </a:r>
          </a:p>
          <a:p>
            <a:pPr algn="ctr"/>
            <a:r>
              <a:rPr lang="sv-SE" sz="2400" dirty="0"/>
              <a:t>Endast sekreteraren fyller i</a:t>
            </a:r>
          </a:p>
          <a:p>
            <a:pPr algn="ctr"/>
            <a:r>
              <a:rPr lang="sv-SE" sz="2400" dirty="0"/>
              <a:t>Pennfärg – blå och röd</a:t>
            </a:r>
          </a:p>
          <a:p>
            <a:pPr algn="ctr"/>
            <a:r>
              <a:rPr lang="sv-SE" sz="2400" dirty="0"/>
              <a:t>Text: Allt skrivs med VERSALER</a:t>
            </a:r>
          </a:p>
        </p:txBody>
      </p:sp>
    </p:spTree>
    <p:extLst>
      <p:ext uri="{BB962C8B-B14F-4D97-AF65-F5344CB8AC3E}">
        <p14:creationId xmlns:p14="http://schemas.microsoft.com/office/powerpoint/2010/main" val="101676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EBADE-A1BA-4D21-A8CC-058C659D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D70F59-EBBC-4732-B445-0ED5AA79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b="1" dirty="0"/>
              <a:t>20 minuter före matchstart</a:t>
            </a:r>
          </a:p>
          <a:p>
            <a:r>
              <a:rPr lang="sv-SE" sz="2400" b="1" dirty="0"/>
              <a:t>Protokollhuvudet: </a:t>
            </a:r>
            <a:r>
              <a:rPr lang="sv-SE" sz="2400" dirty="0"/>
              <a:t>matchnummer, lagen, tävling, datum, klockslag, plats, domarna.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FA3DD3-CFCF-4D72-A295-3C2081793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08" y="3678421"/>
            <a:ext cx="9237385" cy="22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33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EBADE-A1BA-4D21-A8CC-058C659D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D70F59-EBBC-4732-B445-0ED5AA79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3200" b="1" dirty="0"/>
              <a:t>20 minuter före matchstart</a:t>
            </a:r>
          </a:p>
          <a:p>
            <a:r>
              <a:rPr lang="sv-SE" sz="2000" b="1" dirty="0"/>
              <a:t>Protokollhuvudet: </a:t>
            </a:r>
            <a:r>
              <a:rPr lang="sv-SE" sz="2000" dirty="0"/>
              <a:t>matchnummer, lagen, tävling, datum, klockslag, plats, domarna. </a:t>
            </a:r>
          </a:p>
          <a:p>
            <a:endParaRPr lang="sv-SE" sz="2000" b="1" dirty="0"/>
          </a:p>
          <a:p>
            <a:r>
              <a:rPr lang="sv-SE" sz="2400" b="1" dirty="0"/>
              <a:t>Lagen: </a:t>
            </a:r>
            <a:r>
              <a:rPr lang="sv-SE" sz="2400" dirty="0"/>
              <a:t>Lag A är laget som står först i spelprogrammet (hemmalaget)</a:t>
            </a:r>
          </a:p>
          <a:p>
            <a:r>
              <a:rPr lang="sv-SE" sz="2400" b="1" dirty="0"/>
              <a:t>Domare: </a:t>
            </a:r>
            <a:r>
              <a:rPr lang="sv-SE" sz="2400" dirty="0"/>
              <a:t>EFTERNAMN, första bokstaven i förnamnet</a:t>
            </a:r>
          </a:p>
          <a:p>
            <a:endParaRPr lang="sv-SE" sz="2400" dirty="0"/>
          </a:p>
          <a:p>
            <a:r>
              <a:rPr lang="sv-SE" sz="2400" dirty="0"/>
              <a:t>Coacher lämnar in laguppställning och spelarklarlista</a:t>
            </a:r>
          </a:p>
          <a:p>
            <a:r>
              <a:rPr lang="sv-SE" sz="2400" dirty="0"/>
              <a:t>Coachen får </a:t>
            </a:r>
            <a:r>
              <a:rPr lang="sv-SE" sz="2400" b="1" dirty="0"/>
              <a:t>EJ</a:t>
            </a:r>
            <a:r>
              <a:rPr lang="sv-SE" sz="2400" dirty="0"/>
              <a:t> skriva i protokollet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FA3DD3-CFCF-4D72-A295-3C2081793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4" y="609600"/>
            <a:ext cx="5422602" cy="13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A6F7A-687E-43F9-8D87-26943B11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Uppkastsituation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072AB-1FD0-4F48-ADA6-EDDE41FD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Start av perioder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Period			Startar med</a:t>
            </a: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1			Uppkast</a:t>
            </a:r>
          </a:p>
          <a:p>
            <a:pPr marL="45720" indent="0">
              <a:buNone/>
            </a:pPr>
            <a:r>
              <a:rPr lang="sv-SE" dirty="0"/>
              <a:t>	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CFE128-2B33-4ED4-8F11-8C9E662E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255" y="2735742"/>
            <a:ext cx="2767824" cy="372497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AED787A-F929-4DB5-A0AB-9F939948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28" y="3429000"/>
            <a:ext cx="1810669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9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85275-4AFD-435C-B1EF-EA88B528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1FFB4-979F-4A2D-A608-7E2BB938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b="1" dirty="0"/>
              <a:t>1o minuter före matchstart</a:t>
            </a:r>
          </a:p>
          <a:p>
            <a:pPr marL="45720" indent="0">
              <a:buNone/>
            </a:pPr>
            <a:endParaRPr lang="sv-SE" sz="2400" dirty="0"/>
          </a:p>
          <a:p>
            <a:pPr marL="45720" indent="0">
              <a:buNone/>
            </a:pPr>
            <a:r>
              <a:rPr lang="sv-SE" sz="2400" dirty="0"/>
              <a:t>Först - coach lag A, sen lag B</a:t>
            </a:r>
          </a:p>
          <a:p>
            <a:pPr>
              <a:buFontTx/>
              <a:buChar char="-"/>
            </a:pPr>
            <a:r>
              <a:rPr lang="sv-SE" sz="2400" dirty="0"/>
              <a:t>Kontrollera laguppställningen i protokollet</a:t>
            </a:r>
          </a:p>
          <a:p>
            <a:pPr>
              <a:buFontTx/>
              <a:buChar char="-"/>
            </a:pPr>
            <a:r>
              <a:rPr lang="sv-SE" sz="2400" dirty="0"/>
              <a:t>Meddela första fem (sekreteraren antecknar med X i kolumnen)</a:t>
            </a:r>
          </a:p>
          <a:p>
            <a:pPr>
              <a:buFontTx/>
              <a:buChar char="-"/>
            </a:pPr>
            <a:r>
              <a:rPr lang="sv-SE" sz="2400" dirty="0"/>
              <a:t>Coach bekräftar med sin signatur bredvid sitt namn.</a:t>
            </a:r>
          </a:p>
        </p:txBody>
      </p:sp>
    </p:spTree>
    <p:extLst>
      <p:ext uri="{BB962C8B-B14F-4D97-AF65-F5344CB8AC3E}">
        <p14:creationId xmlns:p14="http://schemas.microsoft.com/office/powerpoint/2010/main" val="1294980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85275-4AFD-435C-B1EF-EA88B528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1FFB4-979F-4A2D-A608-7E2BB938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2000" b="1" dirty="0"/>
              <a:t>1o minuter före matchstart</a:t>
            </a:r>
          </a:p>
          <a:p>
            <a:pPr marL="45720" indent="0">
              <a:buNone/>
            </a:pPr>
            <a:r>
              <a:rPr lang="sv-SE" sz="2000" dirty="0"/>
              <a:t>Coach lag A först, sen lag B</a:t>
            </a:r>
          </a:p>
          <a:p>
            <a:pPr>
              <a:buFontTx/>
              <a:buChar char="-"/>
            </a:pPr>
            <a:r>
              <a:rPr lang="sv-SE" sz="2000" dirty="0"/>
              <a:t>Kontrollera laguppställningen i protokollet</a:t>
            </a:r>
          </a:p>
          <a:p>
            <a:pPr>
              <a:buFontTx/>
              <a:buChar char="-"/>
            </a:pPr>
            <a:r>
              <a:rPr lang="sv-SE" sz="2000" dirty="0"/>
              <a:t>Meddela första fem (sekreteraren antecknar med X i kolumnen)</a:t>
            </a:r>
          </a:p>
          <a:p>
            <a:pPr>
              <a:buFontTx/>
              <a:buChar char="-"/>
            </a:pPr>
            <a:r>
              <a:rPr lang="sv-SE" sz="2000" dirty="0"/>
              <a:t>Coach bekräftar med sin signatur bredvid sitt namn.</a:t>
            </a:r>
          </a:p>
          <a:p>
            <a:pPr marL="45720" indent="0">
              <a:buNone/>
            </a:pPr>
            <a:r>
              <a:rPr lang="sv-SE" sz="3200" b="1" dirty="0"/>
              <a:t>Strax före matchstart</a:t>
            </a:r>
          </a:p>
          <a:p>
            <a:pPr>
              <a:buFontTx/>
              <a:buChar char="-"/>
            </a:pPr>
            <a:r>
              <a:rPr lang="sv-SE" sz="2400" dirty="0"/>
              <a:t>Färre än 12 spelare: spärra oanvända rader i laguppställning</a:t>
            </a:r>
          </a:p>
          <a:p>
            <a:pPr>
              <a:buFontTx/>
              <a:buChar char="-"/>
            </a:pPr>
            <a:r>
              <a:rPr lang="sv-SE" sz="2400" dirty="0"/>
              <a:t>Första 5: kontrollera och ringa in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EB82CF-CC81-405B-A25A-B9025DC8B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48" y="3404382"/>
            <a:ext cx="2680858" cy="31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27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85275-4AFD-435C-B1EF-EA88B528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1FFB4-979F-4A2D-A608-7E2BB938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v-SE" sz="2000" b="1" dirty="0"/>
              <a:t>Strax före matchstart</a:t>
            </a:r>
          </a:p>
          <a:p>
            <a:pPr>
              <a:buFontTx/>
              <a:buChar char="-"/>
            </a:pPr>
            <a:r>
              <a:rPr lang="sv-SE" sz="2000" dirty="0"/>
              <a:t>Färre än 12 spelare: spärra oanvända rader i laguppställning</a:t>
            </a:r>
          </a:p>
          <a:p>
            <a:pPr>
              <a:buFontTx/>
              <a:buChar char="-"/>
            </a:pPr>
            <a:r>
              <a:rPr lang="sv-SE" sz="2000" dirty="0"/>
              <a:t>Första 5: kontrollera och ringa in</a:t>
            </a:r>
          </a:p>
          <a:p>
            <a:pPr>
              <a:buFontTx/>
              <a:buChar char="-"/>
            </a:pPr>
            <a:endParaRPr lang="sv-SE" sz="2000" dirty="0"/>
          </a:p>
          <a:p>
            <a:pPr marL="45720" indent="0">
              <a:buNone/>
            </a:pPr>
            <a:r>
              <a:rPr lang="sv-SE" sz="3200" b="1" dirty="0"/>
              <a:t>Under matchen</a:t>
            </a:r>
          </a:p>
          <a:p>
            <a:pPr>
              <a:buFontTx/>
              <a:buChar char="-"/>
            </a:pPr>
            <a:r>
              <a:rPr lang="sv-SE" sz="2400" dirty="0"/>
              <a:t>Inbytta spelare: spelare som byts in för första gången </a:t>
            </a:r>
          </a:p>
          <a:p>
            <a:pPr marL="45720" indent="0">
              <a:buNone/>
            </a:pPr>
            <a:r>
              <a:rPr lang="sv-SE" sz="2400" dirty="0"/>
              <a:t>   markeras med ett kryss</a:t>
            </a:r>
          </a:p>
          <a:p>
            <a:pPr>
              <a:buFontTx/>
              <a:buChar char="-"/>
            </a:pP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EB82CF-CC81-405B-A25A-B9025DC8B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329" y="3130674"/>
            <a:ext cx="2680858" cy="31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47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E3851-5722-4A01-8BF5-5F2B667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554E7-EF2C-4085-9CCA-20358327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b="1" dirty="0"/>
              <a:t>Löpande resultat</a:t>
            </a:r>
          </a:p>
          <a:p>
            <a:r>
              <a:rPr lang="sv-SE" sz="2800" dirty="0"/>
              <a:t>Spelnummer: spelarens nummer i spelkolumnen</a:t>
            </a:r>
          </a:p>
          <a:p>
            <a:pPr marL="4572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A522DA-8843-4793-A664-3D507CEE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950" y="609600"/>
            <a:ext cx="2639797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7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E3851-5722-4A01-8BF5-5F2B667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554E7-EF2C-4085-9CCA-20358327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b="1" dirty="0"/>
              <a:t>Löpande resultat</a:t>
            </a:r>
          </a:p>
          <a:p>
            <a:r>
              <a:rPr lang="sv-SE" sz="2800" dirty="0"/>
              <a:t>Spelnummer: spelarens nummer i spelkolumnen</a:t>
            </a:r>
          </a:p>
          <a:p>
            <a:r>
              <a:rPr lang="sv-SE" sz="2800" dirty="0"/>
              <a:t>1 poäng: ifylld cirkel i poängkolumnen, straffkastpoäng</a:t>
            </a:r>
          </a:p>
          <a:p>
            <a:pPr marL="45720" indent="0">
              <a:buNone/>
            </a:pPr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08C3D7E-4E94-4589-A194-2CE704CB2AC0}"/>
              </a:ext>
            </a:extLst>
          </p:cNvPr>
          <p:cNvSpPr/>
          <p:nvPr/>
        </p:nvSpPr>
        <p:spPr>
          <a:xfrm>
            <a:off x="8313422" y="5321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364239C-DE4E-46FC-A15E-33C98FE2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830" y="609600"/>
            <a:ext cx="2639797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0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E3851-5722-4A01-8BF5-5F2B667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554E7-EF2C-4085-9CCA-20358327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b="1" dirty="0"/>
              <a:t>Löpande resultat</a:t>
            </a:r>
          </a:p>
          <a:p>
            <a:r>
              <a:rPr lang="sv-SE" sz="2800" dirty="0"/>
              <a:t>Spelnummer: spelarens nummer i spelkolumnen</a:t>
            </a:r>
          </a:p>
          <a:p>
            <a:r>
              <a:rPr lang="sv-SE" sz="2800" dirty="0"/>
              <a:t>1 poäng: ifylld cirkel i poängkolumnen, straffkastpoäng</a:t>
            </a:r>
          </a:p>
          <a:p>
            <a:r>
              <a:rPr lang="sv-SE" sz="2800" dirty="0"/>
              <a:t>2 poäng: diagonalt streck i poängkolumnen</a:t>
            </a:r>
          </a:p>
          <a:p>
            <a:pPr marL="45720" indent="0">
              <a:buNone/>
            </a:pPr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08C3D7E-4E94-4589-A194-2CE704CB2AC0}"/>
              </a:ext>
            </a:extLst>
          </p:cNvPr>
          <p:cNvSpPr/>
          <p:nvPr/>
        </p:nvSpPr>
        <p:spPr>
          <a:xfrm>
            <a:off x="8341558" y="48349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174D13F-095E-4CA4-9C19-92DB4488F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966" y="619283"/>
            <a:ext cx="2639797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E3851-5722-4A01-8BF5-5F2B667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554E7-EF2C-4085-9CCA-20358327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3200" b="1" dirty="0"/>
              <a:t>Löpande resultat</a:t>
            </a:r>
          </a:p>
          <a:p>
            <a:r>
              <a:rPr lang="sv-SE" sz="2800" dirty="0"/>
              <a:t>Spelnummer: spelarens nummer i spelkolumnen</a:t>
            </a:r>
          </a:p>
          <a:p>
            <a:r>
              <a:rPr lang="sv-SE" sz="2800" dirty="0"/>
              <a:t>1 poäng: ifylld cirkel i poängkolumnen, straffkastpoäng</a:t>
            </a:r>
          </a:p>
          <a:p>
            <a:r>
              <a:rPr lang="sv-SE" sz="2800" dirty="0"/>
              <a:t>2 poäng: diagonalt streck i poängkolumnen</a:t>
            </a:r>
          </a:p>
          <a:p>
            <a:r>
              <a:rPr lang="sv-SE" sz="2800" dirty="0"/>
              <a:t>3 poäng: cirkel runt spelarnummer + </a:t>
            </a:r>
            <a:r>
              <a:rPr lang="sv-SE" sz="2800" dirty="0" err="1"/>
              <a:t>diagonaltstreck</a:t>
            </a:r>
            <a:r>
              <a:rPr lang="sv-SE" sz="2800" dirty="0"/>
              <a:t> i </a:t>
            </a:r>
          </a:p>
          <a:p>
            <a:pPr marL="45720" indent="0">
              <a:buNone/>
            </a:pPr>
            <a:r>
              <a:rPr lang="sv-SE" sz="2800" dirty="0"/>
              <a:t>  poängkolumnen</a:t>
            </a:r>
          </a:p>
          <a:p>
            <a:pPr marL="45720" indent="0">
              <a:buNone/>
            </a:pPr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08C3D7E-4E94-4589-A194-2CE704CB2AC0}"/>
              </a:ext>
            </a:extLst>
          </p:cNvPr>
          <p:cNvSpPr/>
          <p:nvPr/>
        </p:nvSpPr>
        <p:spPr>
          <a:xfrm>
            <a:off x="8888344" y="30331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6A6CBF-3814-4D06-8029-5F9435AB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752" y="1796904"/>
            <a:ext cx="2063013" cy="45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0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E3851-5722-4A01-8BF5-5F2B667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554E7-EF2C-4085-9CCA-20358327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v-SE" sz="3200" b="1" dirty="0"/>
              <a:t>Löpande resultat</a:t>
            </a:r>
          </a:p>
          <a:p>
            <a:r>
              <a:rPr lang="sv-SE" sz="2800" dirty="0"/>
              <a:t>Spelnummer: spelarens nummer i spelkolumnen</a:t>
            </a:r>
          </a:p>
          <a:p>
            <a:r>
              <a:rPr lang="sv-SE" sz="2800" dirty="0"/>
              <a:t>1 poäng: ifylld cirkel i poängkolumnen, straffkastpoäng</a:t>
            </a:r>
          </a:p>
          <a:p>
            <a:r>
              <a:rPr lang="sv-SE" sz="2800" dirty="0"/>
              <a:t>2 poäng: diagonalt streck i poängkolumnen</a:t>
            </a:r>
          </a:p>
          <a:p>
            <a:r>
              <a:rPr lang="sv-SE" sz="2800" dirty="0"/>
              <a:t>3 poäng: cirkel runt spelarnummer + </a:t>
            </a:r>
            <a:r>
              <a:rPr lang="sv-SE" sz="2800" dirty="0" err="1"/>
              <a:t>diagonaltstreck</a:t>
            </a:r>
            <a:r>
              <a:rPr lang="sv-SE" sz="2800" dirty="0"/>
              <a:t> i </a:t>
            </a:r>
          </a:p>
          <a:p>
            <a:pPr marL="45720" indent="0">
              <a:buNone/>
            </a:pPr>
            <a:r>
              <a:rPr lang="sv-SE" sz="2800" dirty="0"/>
              <a:t>  poängkolumn</a:t>
            </a:r>
          </a:p>
          <a:p>
            <a:r>
              <a:rPr lang="sv-SE" sz="2800" dirty="0"/>
              <a:t>Periodslut: cirkel runt samt streck under sista poänget. </a:t>
            </a:r>
          </a:p>
          <a:p>
            <a:pPr marL="45720" indent="0">
              <a:buNone/>
            </a:pPr>
            <a:r>
              <a:rPr lang="sv-SE" sz="2800" dirty="0"/>
              <a:t>  </a:t>
            </a:r>
          </a:p>
          <a:p>
            <a:pPr marL="45720" indent="0">
              <a:buNone/>
            </a:pPr>
            <a:endParaRPr lang="sv-SE" sz="2800" dirty="0"/>
          </a:p>
          <a:p>
            <a:pPr marL="45720" indent="0">
              <a:buNone/>
            </a:pPr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08C3D7E-4E94-4589-A194-2CE704CB2AC0}"/>
              </a:ext>
            </a:extLst>
          </p:cNvPr>
          <p:cNvSpPr/>
          <p:nvPr/>
        </p:nvSpPr>
        <p:spPr>
          <a:xfrm>
            <a:off x="8440004" y="24947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06DAFD8-9583-4D40-9038-4CD49CA9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521" y="1587291"/>
            <a:ext cx="2364909" cy="45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8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E23E0-761D-45EF-9797-77EE0076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Matchprotokollet</a:t>
            </a: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E4D9A06A-4EF1-45FE-8B77-69C9043D72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6742" y="2059956"/>
            <a:ext cx="2847079" cy="4017612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13BC0D3-64DA-4A15-B48E-BF1DE2A2A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sv-SE" sz="2400" b="1" dirty="0"/>
              <a:t>Avslutning av protokoll</a:t>
            </a:r>
          </a:p>
          <a:p>
            <a:r>
              <a:rPr lang="sv-SE" dirty="0"/>
              <a:t>Grundregel: Allt ej ifyllt ska spärras</a:t>
            </a:r>
          </a:p>
          <a:p>
            <a:r>
              <a:rPr lang="sv-SE" dirty="0"/>
              <a:t>Cirkel runt sista poängen</a:t>
            </a:r>
          </a:p>
          <a:p>
            <a:r>
              <a:rPr lang="sv-SE" dirty="0"/>
              <a:t>Två streck under sista poängen</a:t>
            </a:r>
          </a:p>
          <a:p>
            <a:r>
              <a:rPr lang="sv-SE" dirty="0"/>
              <a:t>Spärra kolumner, diagonalt streck</a:t>
            </a:r>
          </a:p>
          <a:p>
            <a:r>
              <a:rPr lang="sv-SE" dirty="0"/>
              <a:t>Spärra timeouter (=), </a:t>
            </a:r>
            <a:r>
              <a:rPr lang="sv-SE" dirty="0" err="1"/>
              <a:t>lagfoul</a:t>
            </a:r>
            <a:r>
              <a:rPr lang="sv-SE" dirty="0"/>
              <a:t> (-) och foul (-)</a:t>
            </a:r>
          </a:p>
          <a:p>
            <a:r>
              <a:rPr lang="sv-SE" dirty="0"/>
              <a:t>Respektive periodresultat</a:t>
            </a:r>
          </a:p>
          <a:p>
            <a:r>
              <a:rPr lang="sv-SE" dirty="0"/>
              <a:t>Slutresultat, segrande lag</a:t>
            </a:r>
          </a:p>
          <a:p>
            <a:r>
              <a:rPr lang="sv-SE" dirty="0"/>
              <a:t>Funktionärernas namn – Textas</a:t>
            </a:r>
          </a:p>
          <a:p>
            <a:r>
              <a:rPr lang="sv-SE" dirty="0"/>
              <a:t>Domarnas underskrift.</a:t>
            </a:r>
          </a:p>
        </p:txBody>
      </p:sp>
    </p:spTree>
    <p:extLst>
      <p:ext uri="{BB962C8B-B14F-4D97-AF65-F5344CB8AC3E}">
        <p14:creationId xmlns:p14="http://schemas.microsoft.com/office/powerpoint/2010/main" val="2292620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8293F1C-4084-48CB-8A7E-2721008C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0" b="1" dirty="0"/>
              <a:t>Frågor?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CF7576-1325-40B6-B1EE-090F40103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34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A6F7A-687E-43F9-8D87-26943B11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Uppkastsituation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072AB-1FD0-4F48-ADA6-EDDE41FD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Start av perioder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Period			Startar med</a:t>
            </a: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1			Uppkast</a:t>
            </a: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2			Inkast (bollinnehavspilen)</a:t>
            </a: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3			Inkast (bollinnehavspilen)</a:t>
            </a: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4			Inkast (bollinnehavspilen</a:t>
            </a:r>
          </a:p>
          <a:p>
            <a:pPr marL="4572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dirty="0">
                <a:solidFill>
                  <a:schemeClr val="tx1"/>
                </a:solidFill>
              </a:rPr>
              <a:t>Förlängning		Inkast (bollinnehavspilen)</a:t>
            </a:r>
          </a:p>
          <a:p>
            <a:pPr marL="45720" indent="0">
              <a:buNone/>
            </a:pPr>
            <a:r>
              <a:rPr lang="sv-SE" dirty="0"/>
              <a:t>	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CFE128-2B33-4ED4-8F11-8C9E662E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255" y="2735742"/>
            <a:ext cx="276782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0CB82-C975-440C-BF9D-A44CD7B8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Uppkastsituation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5320B7-4CA5-4D49-A980-F8FB75DD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v-SE" sz="3200" b="1" dirty="0"/>
              <a:t>Vilket lag får inkastet vid </a:t>
            </a:r>
            <a:r>
              <a:rPr lang="sv-SE" sz="3200" b="1" i="1" u="sng" dirty="0">
                <a:solidFill>
                  <a:schemeClr val="tx1"/>
                </a:solidFill>
              </a:rPr>
              <a:t>första</a:t>
            </a:r>
            <a:r>
              <a:rPr lang="sv-SE" sz="3200" b="1" dirty="0"/>
              <a:t> US?</a:t>
            </a:r>
          </a:p>
          <a:p>
            <a:pPr marL="45720" indent="0" algn="ctr">
              <a:buNone/>
            </a:pPr>
            <a:r>
              <a:rPr lang="sv-SE" sz="3200" dirty="0"/>
              <a:t>Laget som inte fick bollkontroll vid uppkastet.</a:t>
            </a:r>
          </a:p>
          <a:p>
            <a:pPr marL="45720" indent="0" algn="ctr">
              <a:buNone/>
            </a:pPr>
            <a:endParaRPr lang="sv-SE" sz="2400" dirty="0"/>
          </a:p>
          <a:p>
            <a:pPr marL="45720" indent="0" algn="ctr">
              <a:buNone/>
            </a:pPr>
            <a:r>
              <a:rPr lang="sv-SE" sz="3200" b="1" dirty="0"/>
              <a:t>Vilket lag får inkastet vid en US?</a:t>
            </a:r>
          </a:p>
          <a:p>
            <a:pPr marL="45720" indent="0" algn="ctr">
              <a:buNone/>
            </a:pPr>
            <a:r>
              <a:rPr lang="sv-SE" sz="3200" dirty="0"/>
              <a:t>Lagen får inkast varannan gång enligt bollinnehavspilen.</a:t>
            </a:r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7429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0CB82-C975-440C-BF9D-A44CD7B8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Uppkastsituation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5320B7-4CA5-4D49-A980-F8FB75DD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v-SE" sz="3200" b="1" dirty="0"/>
              <a:t>Åt vilket håll ska bollinnehavspilen peka?</a:t>
            </a:r>
          </a:p>
          <a:p>
            <a:pPr marL="45720" indent="0" algn="ctr">
              <a:buNone/>
            </a:pPr>
            <a:r>
              <a:rPr lang="sv-SE" sz="3200" dirty="0"/>
              <a:t>I spelriktningen för det lag som ska få nästa inkast vid US.</a:t>
            </a:r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>
              <a:buNone/>
            </a:pPr>
            <a:r>
              <a:rPr lang="sv-SE" sz="3200" dirty="0"/>
              <a:t> Bortalag    						              Malbas</a:t>
            </a:r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6C4788-13B3-4D1D-99B8-266C9713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23" y="3237875"/>
            <a:ext cx="5395428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0CB82-C975-440C-BF9D-A44CD7B8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Uppkastsituation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5320B7-4CA5-4D49-A980-F8FB75DD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v-SE" sz="3200" b="1" dirty="0"/>
              <a:t>När ska bollinnehavspilen vändas?</a:t>
            </a:r>
          </a:p>
          <a:p>
            <a:pPr marL="45720" indent="0" algn="ctr">
              <a:buNone/>
            </a:pPr>
            <a:r>
              <a:rPr lang="sv-SE" sz="2800" dirty="0"/>
              <a:t>I samband med inkast för en US: </a:t>
            </a:r>
          </a:p>
          <a:p>
            <a:pPr marL="45720" indent="0" algn="ctr">
              <a:buNone/>
            </a:pPr>
            <a:endParaRPr lang="sv-SE" sz="2800" dirty="0"/>
          </a:p>
          <a:p>
            <a:pPr algn="ctr">
              <a:buFontTx/>
              <a:buChar char="-"/>
            </a:pPr>
            <a:r>
              <a:rPr lang="sv-SE" sz="3200" b="1" dirty="0"/>
              <a:t>Spelare</a:t>
            </a:r>
            <a:r>
              <a:rPr lang="sv-SE" sz="3200" dirty="0"/>
              <a:t> inne på plan rör bollen </a:t>
            </a:r>
          </a:p>
          <a:p>
            <a:pPr algn="ctr">
              <a:buFontTx/>
              <a:buChar char="-"/>
            </a:pPr>
            <a:r>
              <a:rPr lang="sv-SE" sz="3200" b="1" dirty="0"/>
              <a:t>inkastande</a:t>
            </a:r>
            <a:r>
              <a:rPr lang="sv-SE" sz="3200" dirty="0"/>
              <a:t> lag gör en överträdelse</a:t>
            </a:r>
          </a:p>
          <a:p>
            <a:pPr algn="ctr">
              <a:buFontTx/>
              <a:buChar char="-"/>
            </a:pPr>
            <a:r>
              <a:rPr lang="sv-SE" sz="3200" b="1" dirty="0"/>
              <a:t>direkt</a:t>
            </a:r>
            <a:r>
              <a:rPr lang="sv-SE" sz="3200" dirty="0"/>
              <a:t> när 1:a halvlek är slut. </a:t>
            </a:r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  <a:p>
            <a:pPr marL="45720" indent="0" algn="ctr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15182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683AF-80F6-405B-9C5A-A0712AEA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Timeout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A236CB6-2802-4A32-80C3-C5C124CBAF3B}"/>
              </a:ext>
            </a:extLst>
          </p:cNvPr>
          <p:cNvSpPr txBox="1"/>
          <p:nvPr/>
        </p:nvSpPr>
        <p:spPr>
          <a:xfrm>
            <a:off x="8269926" y="3005153"/>
            <a:ext cx="3477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hlinkClick r:id="rId2" tooltip="http://www.sclera.be/nl/picto/detail/21146"/>
              </a:rPr>
              <a:t>Det här fotot</a:t>
            </a:r>
            <a:r>
              <a:rPr lang="sv-SE" sz="900" dirty="0"/>
              <a:t> av Okänd författare licensieras enligt </a:t>
            </a:r>
            <a:r>
              <a:rPr lang="sv-SE" sz="900" dirty="0">
                <a:hlinkClick r:id="rId3" tooltip="https://creativecommons.org/licenses/by-nc/3.0/"/>
              </a:rPr>
              <a:t>CC BY-NC</a:t>
            </a:r>
            <a:endParaRPr lang="sv-SE" sz="9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FA31B2-1A85-43A5-A21B-65E12996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v-SE" sz="2400" b="1" dirty="0"/>
              <a:t>Antal Timeouter</a:t>
            </a:r>
          </a:p>
          <a:p>
            <a:r>
              <a:rPr lang="sv-SE" sz="2400" dirty="0"/>
              <a:t>1:a halvlek – 2 per lag</a:t>
            </a:r>
          </a:p>
          <a:p>
            <a:r>
              <a:rPr lang="sv-SE" sz="2400" dirty="0"/>
              <a:t>2:a halvlek – 3 per lag</a:t>
            </a:r>
          </a:p>
          <a:p>
            <a:r>
              <a:rPr lang="sv-SE" sz="2400" dirty="0"/>
              <a:t>Förlängning – 1 per lag</a:t>
            </a:r>
          </a:p>
          <a:p>
            <a:endParaRPr lang="sv-SE" dirty="0"/>
          </a:p>
          <a:p>
            <a:r>
              <a:rPr lang="sv-SE" sz="3200" dirty="0"/>
              <a:t>Bara coach &amp; Ass coach får begära timeout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CA7797-E58D-49F2-AFB2-E0DEEADC4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065" y="720612"/>
            <a:ext cx="3346994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16"/>
      </p:ext>
    </p:extLst>
  </p:cSld>
  <p:clrMapOvr>
    <a:masterClrMapping/>
  </p:clrMapOvr>
</p:sld>
</file>

<file path=ppt/theme/theme1.xml><?xml version="1.0" encoding="utf-8"?>
<a:theme xmlns:a="http://schemas.openxmlformats.org/drawingml/2006/main" name="Grun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run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1588</Words>
  <Application>Microsoft Office PowerPoint</Application>
  <PresentationFormat>Bredbild</PresentationFormat>
  <Paragraphs>332</Paragraphs>
  <Slides>49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49</vt:i4>
      </vt:variant>
    </vt:vector>
  </HeadingPairs>
  <TitlesOfParts>
    <vt:vector size="51" baseType="lpstr">
      <vt:lpstr>Corbel</vt:lpstr>
      <vt:lpstr>Grund</vt:lpstr>
      <vt:lpstr>PowerPoint-presentation</vt:lpstr>
      <vt:lpstr>Innehåll</vt:lpstr>
      <vt:lpstr>Utrustning</vt:lpstr>
      <vt:lpstr>Uppkastsituation</vt:lpstr>
      <vt:lpstr>Uppkastsituation</vt:lpstr>
      <vt:lpstr>Uppkastsituation</vt:lpstr>
      <vt:lpstr>Uppkastsituation</vt:lpstr>
      <vt:lpstr>Uppkastsituation</vt:lpstr>
      <vt:lpstr>Timeout</vt:lpstr>
      <vt:lpstr>Timeout</vt:lpstr>
      <vt:lpstr>Timeouttillfälle</vt:lpstr>
      <vt:lpstr>Timeouttillfälle</vt:lpstr>
      <vt:lpstr>Spelarbyte</vt:lpstr>
      <vt:lpstr>Spelarbyte – forts.</vt:lpstr>
      <vt:lpstr>Spelarbyte</vt:lpstr>
      <vt:lpstr>PowerPoint-presentation</vt:lpstr>
      <vt:lpstr>När kan man byta?</vt:lpstr>
      <vt:lpstr>När kan man byta?</vt:lpstr>
      <vt:lpstr>Foul</vt:lpstr>
      <vt:lpstr>Foul</vt:lpstr>
      <vt:lpstr>Foul</vt:lpstr>
      <vt:lpstr>Foul</vt:lpstr>
      <vt:lpstr>Foul</vt:lpstr>
      <vt:lpstr>Foul i protokollet</vt:lpstr>
      <vt:lpstr>Lagfoul</vt:lpstr>
      <vt:lpstr>Domarens tecken till sekretariatet vid foul</vt:lpstr>
      <vt:lpstr>Domarens tecken till sekretariatet vid foul</vt:lpstr>
      <vt:lpstr>Domarens tecken till sekretariatet vid foul</vt:lpstr>
      <vt:lpstr>Domarens tecken till sekretariatet vid foul</vt:lpstr>
      <vt:lpstr>Domarens tecken till sekretariatet vid foul</vt:lpstr>
      <vt:lpstr>Domarens tecken till sekretariatet vid foul</vt:lpstr>
      <vt:lpstr>Speltid</vt:lpstr>
      <vt:lpstr>Speltid</vt:lpstr>
      <vt:lpstr>Matchklockan</vt:lpstr>
      <vt:lpstr>Matchklockan</vt:lpstr>
      <vt:lpstr>Matchklockan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Matchprotokollet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Marmberg</dc:creator>
  <cp:lastModifiedBy>Linda Marmberg</cp:lastModifiedBy>
  <cp:revision>3</cp:revision>
  <dcterms:created xsi:type="dcterms:W3CDTF">2020-10-14T16:29:27Z</dcterms:created>
  <dcterms:modified xsi:type="dcterms:W3CDTF">2022-08-29T18:52:27Z</dcterms:modified>
</cp:coreProperties>
</file>